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69" r:id="rId2"/>
    <p:sldId id="256" r:id="rId3"/>
    <p:sldId id="260" r:id="rId4"/>
    <p:sldId id="261" r:id="rId5"/>
    <p:sldId id="258" r:id="rId6"/>
    <p:sldId id="259" r:id="rId7"/>
    <p:sldId id="262" r:id="rId8"/>
    <p:sldId id="263" r:id="rId9"/>
    <p:sldId id="271" r:id="rId10"/>
    <p:sldId id="267" r:id="rId11"/>
    <p:sldId id="264" r:id="rId12"/>
    <p:sldId id="268" r:id="rId13"/>
    <p:sldId id="270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5382" autoAdjust="0"/>
  </p:normalViewPr>
  <p:slideViewPr>
    <p:cSldViewPr snapToGrid="0">
      <p:cViewPr>
        <p:scale>
          <a:sx n="77" d="100"/>
          <a:sy n="77" d="100"/>
        </p:scale>
        <p:origin x="-450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2BA68-7F3D-4366-B91E-0881D2E00C6B}" type="datetimeFigureOut">
              <a:rPr lang="ru-RU" smtClean="0"/>
              <a:t>21.05.2017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F5897-7F67-4C3D-8C18-F4561B3A12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777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EF5897-7F67-4C3D-8C18-F4561B3A120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496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/>
              <a:t>Предложение инвестору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13639" y="2183703"/>
            <a:ext cx="891540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            Приглашаем инвесторов войти в проект «НАСТОЯЩЕЕ МОЛОКО – ЛЮДЯМ» на стадии запуска. </a:t>
            </a:r>
          </a:p>
          <a:p>
            <a:pPr marL="0" indent="0">
              <a:buNone/>
            </a:pPr>
            <a:r>
              <a:rPr lang="ru-RU" sz="2400" b="1" dirty="0"/>
              <a:t>            Проект разворачивается в Курганской области и будет работать в четырех областях</a:t>
            </a:r>
            <a:r>
              <a:rPr lang="en-US" sz="2400" b="1" dirty="0"/>
              <a:t>: С</a:t>
            </a:r>
            <a:r>
              <a:rPr lang="ru-RU" sz="2400" b="1" dirty="0" err="1"/>
              <a:t>вердловской</a:t>
            </a:r>
            <a:r>
              <a:rPr lang="ru-RU" sz="2400" b="1" dirty="0"/>
              <a:t>, Челябинской, Тюменской и Курганской. </a:t>
            </a:r>
          </a:p>
          <a:p>
            <a:pPr marL="0" indent="0">
              <a:buNone/>
            </a:pPr>
            <a:r>
              <a:rPr lang="ru-RU" sz="2400" b="1" dirty="0"/>
              <a:t>             Принимаем инвестиции от 1 000 000 до 150 000 000 рублей отдельными траншами под 24% годовых в течении 2-3 лет. Возврат инвестиций вместе с процентами через  пять лет с начала инвестирования.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632353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badumka.ru/images/813801_moloko-v-kuvshine-klipart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88479" y="-1"/>
            <a:ext cx="5303519" cy="655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1454" y="422753"/>
            <a:ext cx="8915399" cy="2262781"/>
          </a:xfrm>
        </p:spPr>
        <p:txBody>
          <a:bodyPr>
            <a:normAutofit/>
          </a:bodyPr>
          <a:lstStyle/>
          <a:p>
            <a:r>
              <a:rPr lang="ru-RU" sz="4800" b="1" dirty="0"/>
              <a:t>Настоящее молоко – людям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5125" y="2948579"/>
            <a:ext cx="8915399" cy="1126283"/>
          </a:xfrm>
        </p:spPr>
        <p:txBody>
          <a:bodyPr>
            <a:noAutofit/>
          </a:bodyPr>
          <a:lstStyle/>
          <a:p>
            <a:r>
              <a:rPr lang="ru-RU" sz="2400" b="1" dirty="0"/>
              <a:t>Производство коровьего молока и продажа его через торговые автоматы в областных городах Урала.</a:t>
            </a:r>
          </a:p>
        </p:txBody>
      </p:sp>
    </p:spTree>
    <p:extLst>
      <p:ext uri="{BB962C8B-B14F-4D97-AF65-F5344CB8AC3E}">
        <p14:creationId xmlns:p14="http://schemas.microsoft.com/office/powerpoint/2010/main" val="828192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/>
              <a:t>Команда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b="1" dirty="0" err="1"/>
              <a:t>Дударев</a:t>
            </a:r>
            <a:r>
              <a:rPr lang="ru-RU" sz="2000" b="1" dirty="0"/>
              <a:t> Е.А. – инициатор проекта, студент Уральского государственного аграрного университета, большой опыт ведения ЛПХ, глава крестьянско-фермерского хозяйства</a:t>
            </a:r>
            <a:r>
              <a:rPr lang="en-US" sz="2000" b="1" dirty="0"/>
              <a:t>;</a:t>
            </a:r>
            <a:endParaRPr lang="ru-RU" sz="2000" b="1" dirty="0"/>
          </a:p>
          <a:p>
            <a:r>
              <a:rPr lang="ru-RU" sz="2000" b="1" dirty="0" err="1"/>
              <a:t>Шипицын</a:t>
            </a:r>
            <a:r>
              <a:rPr lang="ru-RU" sz="2000" b="1" dirty="0"/>
              <a:t> М.В. – глава работающего крестьянско-фермерского хозяйства в с. </a:t>
            </a:r>
            <a:r>
              <a:rPr lang="ru-RU" sz="2000" b="1" dirty="0" err="1"/>
              <a:t>Шутихинское</a:t>
            </a:r>
            <a:r>
              <a:rPr lang="ru-RU" sz="2000" b="1" dirty="0"/>
              <a:t>;</a:t>
            </a:r>
          </a:p>
          <a:p>
            <a:r>
              <a:rPr lang="ru-RU" sz="2000" b="1" dirty="0"/>
              <a:t>Русанов Е.А. – реклама, маркетинг, интернет-поддержка, продвижение в социальных сетях, выпускник Уральского федерального университета;</a:t>
            </a:r>
          </a:p>
          <a:p>
            <a:r>
              <a:rPr lang="ru-RU" sz="2000" b="1" dirty="0"/>
              <a:t>Русанов Н.В. – ментор проекта, большой опыт организации стартапов (оптовая торговля молочными продуктами, кирпичный завод, междугородные грузоперевозки, самосвальные грузоперевозки, грибная ферма).</a:t>
            </a:r>
          </a:p>
        </p:txBody>
      </p:sp>
    </p:spTree>
    <p:extLst>
      <p:ext uri="{BB962C8B-B14F-4D97-AF65-F5344CB8AC3E}">
        <p14:creationId xmlns:p14="http://schemas.microsoft.com/office/powerpoint/2010/main" val="2344746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/>
              <a:t>Рынок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свежее натуральное молоко;</a:t>
            </a:r>
          </a:p>
          <a:p>
            <a:r>
              <a:rPr lang="ru-RU" sz="2400" b="1" dirty="0"/>
              <a:t>более 5 000 000 потенциальных потребителей;</a:t>
            </a:r>
          </a:p>
          <a:p>
            <a:r>
              <a:rPr lang="ru-RU" sz="2400" b="1" dirty="0"/>
              <a:t>цена реализации 50 рублей за литр.</a:t>
            </a:r>
          </a:p>
        </p:txBody>
      </p:sp>
    </p:spTree>
    <p:extLst>
      <p:ext uri="{BB962C8B-B14F-4D97-AF65-F5344CB8AC3E}">
        <p14:creationId xmlns:p14="http://schemas.microsoft.com/office/powerpoint/2010/main" val="470070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09"/>
            <a:ext cx="8911687" cy="1490149"/>
          </a:xfrm>
        </p:spPr>
        <p:txBody>
          <a:bodyPr>
            <a:noAutofit/>
          </a:bodyPr>
          <a:lstStyle/>
          <a:p>
            <a:r>
              <a:rPr lang="ru-RU" sz="4800" b="1" dirty="0"/>
              <a:t>Выгодное местоположение фермы</a:t>
            </a:r>
          </a:p>
        </p:txBody>
      </p:sp>
      <p:pic>
        <p:nvPicPr>
          <p:cNvPr id="4" name="Рисунок 3" descr="Корова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311283" y="3853505"/>
            <a:ext cx="714498" cy="7144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6123" y="4068012"/>
            <a:ext cx="2044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с. </a:t>
            </a:r>
            <a:r>
              <a:rPr lang="ru-RU" b="1" dirty="0" err="1"/>
              <a:t>Шутихинское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16792" y="2215028"/>
            <a:ext cx="4503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г. </a:t>
            </a:r>
            <a:r>
              <a:rPr lang="ru-RU" sz="2800" b="1" dirty="0"/>
              <a:t>Екатеринбург</a:t>
            </a:r>
            <a:r>
              <a:rPr lang="ru-RU" b="1" dirty="0"/>
              <a:t> – 1,5 млн чел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18227" y="1569698"/>
            <a:ext cx="4182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г. </a:t>
            </a:r>
            <a:r>
              <a:rPr lang="ru-RU" sz="2800" b="1" dirty="0"/>
              <a:t>Тюмень</a:t>
            </a:r>
            <a:r>
              <a:rPr lang="ru-RU" b="1" dirty="0"/>
              <a:t> – 0,8 млн чел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6157" y="5843219"/>
            <a:ext cx="3865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г. </a:t>
            </a:r>
            <a:r>
              <a:rPr lang="ru-RU" sz="2800" b="1" dirty="0"/>
              <a:t>Челябинск</a:t>
            </a:r>
            <a:r>
              <a:rPr lang="ru-RU" b="1" dirty="0"/>
              <a:t> – 1,2 млн чел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18227" y="5689331"/>
            <a:ext cx="3340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г. </a:t>
            </a:r>
            <a:r>
              <a:rPr lang="ru-RU" sz="2800" b="1" dirty="0"/>
              <a:t>Курган</a:t>
            </a:r>
            <a:r>
              <a:rPr lang="ru-RU" b="1" dirty="0"/>
              <a:t> – 0,35 млн чел</a:t>
            </a:r>
          </a:p>
        </p:txBody>
      </p:sp>
      <p:cxnSp>
        <p:nvCxnSpPr>
          <p:cNvPr id="14" name="Прямая со стрелкой 13"/>
          <p:cNvCxnSpPr>
            <a:cxnSpLocks/>
          </p:cNvCxnSpPr>
          <p:nvPr/>
        </p:nvCxnSpPr>
        <p:spPr>
          <a:xfrm flipV="1">
            <a:off x="6228683" y="2313994"/>
            <a:ext cx="3935224" cy="215488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cxnSpLocks/>
            <a:endCxn id="31" idx="5"/>
          </p:cNvCxnSpPr>
          <p:nvPr/>
        </p:nvCxnSpPr>
        <p:spPr>
          <a:xfrm flipH="1" flipV="1">
            <a:off x="3163249" y="3170134"/>
            <a:ext cx="3082919" cy="1298749"/>
          </a:xfrm>
          <a:prstGeom prst="straightConnector1">
            <a:avLst/>
          </a:prstGeom>
          <a:ln>
            <a:solidFill>
              <a:schemeClr val="tx1"/>
            </a:solidFill>
            <a:headEnd type="none" w="sm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cxnSpLocks/>
            <a:endCxn id="13" idx="1"/>
          </p:cNvCxnSpPr>
          <p:nvPr/>
        </p:nvCxnSpPr>
        <p:spPr>
          <a:xfrm>
            <a:off x="6210195" y="4468883"/>
            <a:ext cx="3232867" cy="109175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cxnSpLocks/>
          </p:cNvCxnSpPr>
          <p:nvPr/>
        </p:nvCxnSpPr>
        <p:spPr>
          <a:xfrm flipH="1">
            <a:off x="4114801" y="4468883"/>
            <a:ext cx="2131367" cy="2025989"/>
          </a:xfrm>
          <a:prstGeom prst="straightConnector1">
            <a:avLst/>
          </a:prstGeom>
          <a:ln>
            <a:solidFill>
              <a:schemeClr val="tx1"/>
            </a:solidFill>
            <a:headEnd type="oval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 rot="19860000">
            <a:off x="7720043" y="3014150"/>
            <a:ext cx="95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300 км</a:t>
            </a:r>
          </a:p>
        </p:txBody>
      </p:sp>
      <p:sp>
        <p:nvSpPr>
          <p:cNvPr id="26" name="TextBox 25"/>
          <p:cNvSpPr txBox="1"/>
          <p:nvPr/>
        </p:nvSpPr>
        <p:spPr>
          <a:xfrm rot="1122434">
            <a:off x="7400539" y="4631554"/>
            <a:ext cx="95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240 км</a:t>
            </a:r>
          </a:p>
        </p:txBody>
      </p:sp>
      <p:sp>
        <p:nvSpPr>
          <p:cNvPr id="27" name="TextBox 26"/>
          <p:cNvSpPr txBox="1"/>
          <p:nvPr/>
        </p:nvSpPr>
        <p:spPr>
          <a:xfrm rot="18850602">
            <a:off x="4526092" y="5138578"/>
            <a:ext cx="95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165 км</a:t>
            </a:r>
          </a:p>
        </p:txBody>
      </p:sp>
      <p:sp>
        <p:nvSpPr>
          <p:cNvPr id="28" name="TextBox 27"/>
          <p:cNvSpPr txBox="1"/>
          <p:nvPr/>
        </p:nvSpPr>
        <p:spPr>
          <a:xfrm rot="1407954">
            <a:off x="4138349" y="3399561"/>
            <a:ext cx="95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180 км</a:t>
            </a:r>
          </a:p>
        </p:txBody>
      </p:sp>
      <p:sp>
        <p:nvSpPr>
          <p:cNvPr id="13" name="Овал 12"/>
          <p:cNvSpPr>
            <a:spLocks noChangeAspect="1"/>
          </p:cNvSpPr>
          <p:nvPr/>
        </p:nvSpPr>
        <p:spPr>
          <a:xfrm rot="20511946">
            <a:off x="9435781" y="5523667"/>
            <a:ext cx="134916" cy="134916"/>
          </a:xfrm>
          <a:prstGeom prst="ellipse">
            <a:avLst/>
          </a:prstGeom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>
            <a:spLocks noChangeAspect="1"/>
          </p:cNvSpPr>
          <p:nvPr/>
        </p:nvSpPr>
        <p:spPr>
          <a:xfrm>
            <a:off x="10097813" y="2166610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>
            <a:spLocks noChangeAspect="1"/>
          </p:cNvSpPr>
          <p:nvPr/>
        </p:nvSpPr>
        <p:spPr>
          <a:xfrm>
            <a:off x="3785693" y="6418790"/>
            <a:ext cx="396000" cy="39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>
            <a:spLocks noChangeAspect="1"/>
          </p:cNvSpPr>
          <p:nvPr/>
        </p:nvSpPr>
        <p:spPr>
          <a:xfrm rot="20479054">
            <a:off x="2685369" y="2806411"/>
            <a:ext cx="504000" cy="50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790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/>
              <a:t>Всё сложилось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32031"/>
          </a:xfrm>
        </p:spPr>
        <p:txBody>
          <a:bodyPr>
            <a:normAutofit/>
          </a:bodyPr>
          <a:lstStyle/>
          <a:p>
            <a:r>
              <a:rPr lang="ru-RU" sz="2000" b="1" dirty="0"/>
              <a:t>пустующий комплекс производственных зданий и сооружений;</a:t>
            </a:r>
          </a:p>
          <a:p>
            <a:r>
              <a:rPr lang="ru-RU" sz="2000" b="1" dirty="0"/>
              <a:t>свободные более 25 000 га сельхозугодий;</a:t>
            </a:r>
          </a:p>
          <a:p>
            <a:r>
              <a:rPr lang="ru-RU" sz="2000" b="1" dirty="0"/>
              <a:t>кадровые ресурсы;</a:t>
            </a:r>
          </a:p>
          <a:p>
            <a:r>
              <a:rPr lang="ru-RU" sz="2000" b="1" dirty="0"/>
              <a:t>дешевое сырье для производства </a:t>
            </a:r>
            <a:r>
              <a:rPr lang="ru-RU" sz="2000" b="1" dirty="0" smtClean="0"/>
              <a:t>кормов</a:t>
            </a:r>
            <a:r>
              <a:rPr lang="en-US" sz="2000" b="1" dirty="0"/>
              <a:t>;</a:t>
            </a:r>
            <a:endParaRPr lang="ru-RU" sz="2000" b="1" dirty="0"/>
          </a:p>
          <a:p>
            <a:r>
              <a:rPr lang="ru-RU" sz="2000" b="1" dirty="0"/>
              <a:t>удачное географическое расположение фермы</a:t>
            </a:r>
            <a:r>
              <a:rPr lang="en-US" sz="2000" b="1" dirty="0"/>
              <a:t>;</a:t>
            </a:r>
            <a:endParaRPr lang="ru-RU" sz="2000" b="1" dirty="0"/>
          </a:p>
          <a:p>
            <a:r>
              <a:rPr lang="ru-RU" sz="2000" b="1" dirty="0"/>
              <a:t>высокая заинтересованность местных органов власти в развитии территории;</a:t>
            </a:r>
          </a:p>
          <a:p>
            <a:r>
              <a:rPr lang="ru-RU" sz="2000" b="1" dirty="0"/>
              <a:t>возможность получения грантов</a:t>
            </a:r>
            <a:r>
              <a:rPr lang="en-US" sz="2000" b="1" dirty="0"/>
              <a:t>;</a:t>
            </a:r>
          </a:p>
          <a:p>
            <a:r>
              <a:rPr lang="ru-RU" sz="2000" b="1" dirty="0"/>
              <a:t>огромный рынок сбыта</a:t>
            </a:r>
            <a:r>
              <a:rPr lang="en-US" sz="2000" b="1" dirty="0"/>
              <a:t>;</a:t>
            </a:r>
          </a:p>
          <a:p>
            <a:r>
              <a:rPr lang="ru-RU" sz="2000" b="1" dirty="0"/>
              <a:t>амбициозная команда.</a:t>
            </a:r>
          </a:p>
        </p:txBody>
      </p:sp>
    </p:spTree>
    <p:extLst>
      <p:ext uri="{BB962C8B-B14F-4D97-AF65-F5344CB8AC3E}">
        <p14:creationId xmlns:p14="http://schemas.microsoft.com/office/powerpoint/2010/main" val="2468578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638444"/>
          </a:xfrm>
        </p:spPr>
        <p:txBody>
          <a:bodyPr>
            <a:normAutofit/>
          </a:bodyPr>
          <a:lstStyle/>
          <a:p>
            <a:r>
              <a:rPr lang="ru-RU" sz="4800" b="1" dirty="0"/>
              <a:t>Преимущества нашего продукта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601569" y="2912076"/>
            <a:ext cx="8915400" cy="3777622"/>
          </a:xfrm>
        </p:spPr>
        <p:txBody>
          <a:bodyPr>
            <a:normAutofit/>
          </a:bodyPr>
          <a:lstStyle/>
          <a:p>
            <a:r>
              <a:rPr lang="ru-RU" sz="2000" b="1" dirty="0"/>
              <a:t>гарантированно натуральный продукт высшего качества;</a:t>
            </a:r>
          </a:p>
          <a:p>
            <a:r>
              <a:rPr lang="ru-RU" sz="2000" b="1" dirty="0"/>
              <a:t>ежедневная доставка – свежий продукт;</a:t>
            </a:r>
          </a:p>
          <a:p>
            <a:r>
              <a:rPr lang="ru-RU" sz="2000" b="1" dirty="0"/>
              <a:t>адекватная цена;</a:t>
            </a:r>
          </a:p>
          <a:p>
            <a:r>
              <a:rPr lang="ru-RU" sz="2000" b="1" dirty="0" err="1"/>
              <a:t>молокоматы</a:t>
            </a:r>
            <a:r>
              <a:rPr lang="ru-RU" sz="2000" b="1" dirty="0"/>
              <a:t> в шаговой доступности.</a:t>
            </a:r>
          </a:p>
        </p:txBody>
      </p:sp>
    </p:spTree>
    <p:extLst>
      <p:ext uri="{BB962C8B-B14F-4D97-AF65-F5344CB8AC3E}">
        <p14:creationId xmlns:p14="http://schemas.microsoft.com/office/powerpoint/2010/main" val="954963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/>
              <a:t>Вертикально-интегрированный бизнес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2626283" y="2825578"/>
            <a:ext cx="8915400" cy="3777622"/>
          </a:xfrm>
        </p:spPr>
        <p:txBody>
          <a:bodyPr>
            <a:normAutofit/>
          </a:bodyPr>
          <a:lstStyle/>
          <a:p>
            <a:r>
              <a:rPr lang="ru-RU" sz="2400" b="1" dirty="0"/>
              <a:t>животноводческая ферма;</a:t>
            </a:r>
          </a:p>
          <a:p>
            <a:r>
              <a:rPr lang="ru-RU" sz="2400" b="1" dirty="0"/>
              <a:t>цех растениеводства;</a:t>
            </a:r>
          </a:p>
          <a:p>
            <a:r>
              <a:rPr lang="ru-RU" sz="2400" b="1" dirty="0"/>
              <a:t>цех </a:t>
            </a:r>
            <a:r>
              <a:rPr lang="ru-RU" sz="2400" b="1" dirty="0" smtClean="0"/>
              <a:t>кормов</a:t>
            </a:r>
            <a:r>
              <a:rPr lang="ru-RU" sz="2400" b="1" dirty="0"/>
              <a:t>;</a:t>
            </a:r>
          </a:p>
          <a:p>
            <a:r>
              <a:rPr lang="ru-RU" sz="2400" b="1" dirty="0"/>
              <a:t>торговое подразделение;</a:t>
            </a:r>
          </a:p>
          <a:p>
            <a:r>
              <a:rPr lang="ru-RU" sz="2400" b="1" dirty="0"/>
              <a:t>транспортное подразделение</a:t>
            </a:r>
            <a:r>
              <a:rPr lang="ru-RU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8005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Дочерние производства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1569" y="2776152"/>
            <a:ext cx="8915400" cy="377762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производство комбикормов</a:t>
            </a:r>
            <a:r>
              <a:rPr lang="en-US" sz="2400" b="1" dirty="0" smtClean="0"/>
              <a:t>;</a:t>
            </a:r>
            <a:endParaRPr lang="ru-RU" sz="2400" b="1" dirty="0" smtClean="0"/>
          </a:p>
          <a:p>
            <a:r>
              <a:rPr lang="ru-RU" sz="2400" b="1" dirty="0"/>
              <a:t>п</a:t>
            </a:r>
            <a:r>
              <a:rPr lang="ru-RU" sz="2400" b="1" dirty="0" smtClean="0"/>
              <a:t>роизводство</a:t>
            </a:r>
            <a:r>
              <a:rPr lang="en-US" sz="2400" b="1" dirty="0" smtClean="0"/>
              <a:t> </a:t>
            </a:r>
            <a:r>
              <a:rPr lang="ru-RU" sz="2400" b="1" dirty="0" smtClean="0"/>
              <a:t> говядины и мясных</a:t>
            </a:r>
            <a:r>
              <a:rPr lang="en-US" sz="2400" b="1" dirty="0" smtClean="0"/>
              <a:t>  </a:t>
            </a:r>
            <a:r>
              <a:rPr lang="ru-RU" sz="2400" b="1" dirty="0" smtClean="0"/>
              <a:t>продуктов</a:t>
            </a:r>
            <a:r>
              <a:rPr lang="en-US" sz="2400" b="1" dirty="0" smtClean="0"/>
              <a:t>;</a:t>
            </a:r>
            <a:endParaRPr lang="ru-RU" sz="2400" b="1" dirty="0" smtClean="0"/>
          </a:p>
          <a:p>
            <a:r>
              <a:rPr lang="ru-RU" sz="2400" b="1" dirty="0"/>
              <a:t>п</a:t>
            </a:r>
            <a:r>
              <a:rPr lang="ru-RU" sz="2400" b="1" dirty="0" smtClean="0"/>
              <a:t>роизводство сыров</a:t>
            </a:r>
            <a:r>
              <a:rPr lang="en-US" sz="2400" b="1" dirty="0" smtClean="0"/>
              <a:t>;</a:t>
            </a:r>
            <a:endParaRPr lang="ru-RU" sz="2400" b="1" dirty="0" smtClean="0"/>
          </a:p>
          <a:p>
            <a:r>
              <a:rPr lang="ru-RU" sz="2400" b="1" dirty="0"/>
              <a:t>п</a:t>
            </a:r>
            <a:r>
              <a:rPr lang="ru-RU" sz="2400" b="1" dirty="0" smtClean="0"/>
              <a:t>роизводство биогаза</a:t>
            </a:r>
            <a:r>
              <a:rPr lang="en-US" sz="2400" b="1" dirty="0" smtClean="0"/>
              <a:t>;</a:t>
            </a:r>
            <a:endParaRPr lang="ru-RU" sz="2400" b="1" dirty="0" smtClean="0"/>
          </a:p>
          <a:p>
            <a:r>
              <a:rPr lang="ru-RU" sz="2400" b="1" dirty="0"/>
              <a:t>п</a:t>
            </a:r>
            <a:r>
              <a:rPr lang="ru-RU" sz="2400" b="1" dirty="0" smtClean="0"/>
              <a:t>роизводство органических удобрений.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06034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/>
              <a:t>Сопутствующая товарная продукция</a:t>
            </a: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2589212" y="3080378"/>
            <a:ext cx="8915400" cy="3777622"/>
          </a:xfrm>
        </p:spPr>
        <p:txBody>
          <a:bodyPr>
            <a:normAutofit/>
          </a:bodyPr>
          <a:lstStyle/>
          <a:p>
            <a:r>
              <a:rPr lang="ru-RU" sz="2000" b="1" dirty="0"/>
              <a:t>живой скот – коровы, телята, быки, нетели;</a:t>
            </a:r>
          </a:p>
          <a:p>
            <a:r>
              <a:rPr lang="ru-RU" sz="2000" b="1" dirty="0" smtClean="0"/>
              <a:t>г</a:t>
            </a:r>
            <a:r>
              <a:rPr lang="ru-RU" sz="2000" b="1" dirty="0" smtClean="0"/>
              <a:t>овядина</a:t>
            </a:r>
            <a:r>
              <a:rPr lang="en-US" sz="2000" b="1" dirty="0" smtClean="0"/>
              <a:t>;</a:t>
            </a:r>
          </a:p>
          <a:p>
            <a:r>
              <a:rPr lang="ru-RU" sz="2000" b="1" dirty="0" smtClean="0"/>
              <a:t>мясные продукты;</a:t>
            </a:r>
          </a:p>
          <a:p>
            <a:r>
              <a:rPr lang="en-US" sz="2000" b="1" dirty="0"/>
              <a:t>c</a:t>
            </a:r>
            <a:r>
              <a:rPr lang="ru-RU" sz="2000" b="1" dirty="0" err="1" smtClean="0"/>
              <a:t>ыры</a:t>
            </a:r>
            <a:r>
              <a:rPr lang="en-US" sz="2000" b="1" dirty="0" smtClean="0"/>
              <a:t>;</a:t>
            </a:r>
            <a:endParaRPr lang="ru-RU" sz="2000" b="1" dirty="0"/>
          </a:p>
          <a:p>
            <a:r>
              <a:rPr lang="ru-RU" sz="2000" b="1" dirty="0"/>
              <a:t>шкуры КРС;</a:t>
            </a:r>
          </a:p>
          <a:p>
            <a:r>
              <a:rPr lang="ru-RU" sz="2000" b="1" dirty="0"/>
              <a:t>комбикорма;</a:t>
            </a:r>
          </a:p>
          <a:p>
            <a:r>
              <a:rPr lang="ru-RU" sz="2000" b="1" dirty="0"/>
              <a:t>органические </a:t>
            </a:r>
            <a:r>
              <a:rPr lang="ru-RU" sz="2000" b="1" dirty="0" smtClean="0"/>
              <a:t>удобрения</a:t>
            </a:r>
            <a:r>
              <a:rPr lang="en-US" sz="2000" b="1" dirty="0" smtClean="0"/>
              <a:t>;</a:t>
            </a:r>
          </a:p>
          <a:p>
            <a:r>
              <a:rPr lang="ru-RU" sz="2000" b="1" dirty="0" smtClean="0"/>
              <a:t>биогаз.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279742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17122"/>
          </a:xfrm>
        </p:spPr>
        <p:txBody>
          <a:bodyPr>
            <a:normAutofit/>
          </a:bodyPr>
          <a:lstStyle/>
          <a:p>
            <a:r>
              <a:rPr lang="ru-RU" sz="4000" b="1" dirty="0"/>
              <a:t>План инвестирования, млн. руб.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300571"/>
              </p:ext>
            </p:extLst>
          </p:nvPr>
        </p:nvGraphicFramePr>
        <p:xfrm>
          <a:off x="1836205" y="1905000"/>
          <a:ext cx="100502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4957">
                  <a:extLst>
                    <a:ext uri="{9D8B030D-6E8A-4147-A177-3AD203B41FA5}">
                      <a16:colId xmlns:a16="http://schemas.microsoft.com/office/drawing/2014/main" xmlns="" val="2816347115"/>
                    </a:ext>
                  </a:extLst>
                </a:gridCol>
                <a:gridCol w="1152394">
                  <a:extLst>
                    <a:ext uri="{9D8B030D-6E8A-4147-A177-3AD203B41FA5}">
                      <a16:colId xmlns:a16="http://schemas.microsoft.com/office/drawing/2014/main" xmlns="" val="3361152390"/>
                    </a:ext>
                  </a:extLst>
                </a:gridCol>
                <a:gridCol w="901874">
                  <a:extLst>
                    <a:ext uri="{9D8B030D-6E8A-4147-A177-3AD203B41FA5}">
                      <a16:colId xmlns:a16="http://schemas.microsoft.com/office/drawing/2014/main" xmlns="" val="414661635"/>
                    </a:ext>
                  </a:extLst>
                </a:gridCol>
                <a:gridCol w="851047">
                  <a:extLst>
                    <a:ext uri="{9D8B030D-6E8A-4147-A177-3AD203B41FA5}">
                      <a16:colId xmlns:a16="http://schemas.microsoft.com/office/drawing/2014/main" xmlns="" val="1236053827"/>
                    </a:ext>
                  </a:extLst>
                </a:gridCol>
              </a:tblGrid>
              <a:tr h="303408"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2018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2122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Покупка недвижимости (18 объектов)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60708275"/>
                  </a:ext>
                </a:extLst>
              </a:tr>
              <a:tr h="145288">
                <a:tc>
                  <a:txBody>
                    <a:bodyPr/>
                    <a:lstStyle/>
                    <a:p>
                      <a:r>
                        <a:rPr lang="ru-RU" sz="2000" b="1" dirty="0"/>
                        <a:t>Покупка сельхозугодий (3 000 - 5 000 га)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31727481"/>
                  </a:ext>
                </a:extLst>
              </a:tr>
              <a:tr h="360342">
                <a:tc>
                  <a:txBody>
                    <a:bodyPr/>
                    <a:lstStyle/>
                    <a:p>
                      <a:r>
                        <a:rPr lang="ru-RU" sz="2000" b="1" dirty="0"/>
                        <a:t>Покупка нетелей (400 голов)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5291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Покупка оборудования для коровников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83060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Покупка сельхозтехники для заготовки кормов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2534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Покупка оборудование для кормоцеха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5751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Покупка </a:t>
                      </a:r>
                      <a:r>
                        <a:rPr lang="ru-RU" sz="2000" b="1" baseline="0" dirty="0"/>
                        <a:t> </a:t>
                      </a:r>
                      <a:r>
                        <a:rPr lang="ru-RU" sz="2000" b="1" dirty="0" err="1"/>
                        <a:t>молокоматов</a:t>
                      </a:r>
                      <a:r>
                        <a:rPr lang="ru-RU" sz="2000" b="1" dirty="0"/>
                        <a:t> (100 штук)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9139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Покупка авторефрижераторов</a:t>
                      </a:r>
                      <a:r>
                        <a:rPr lang="ru-RU" sz="2000" b="1" baseline="0" dirty="0"/>
                        <a:t> (6-8 машин)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3099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Текущий ремонт помещений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8807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Пополнение оборотных средств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355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41243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1014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/>
              <a:t>Финансовый план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4935328"/>
              </p:ext>
            </p:extLst>
          </p:nvPr>
        </p:nvGraphicFramePr>
        <p:xfrm>
          <a:off x="2589213" y="2133600"/>
          <a:ext cx="9162251" cy="3015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1433">
                  <a:extLst>
                    <a:ext uri="{9D8B030D-6E8A-4147-A177-3AD203B41FA5}">
                      <a16:colId xmlns:a16="http://schemas.microsoft.com/office/drawing/2014/main" xmlns="" val="177925906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191108633"/>
                    </a:ext>
                  </a:extLst>
                </a:gridCol>
                <a:gridCol w="1120846">
                  <a:extLst>
                    <a:ext uri="{9D8B030D-6E8A-4147-A177-3AD203B41FA5}">
                      <a16:colId xmlns:a16="http://schemas.microsoft.com/office/drawing/2014/main" xmlns="" val="1242968390"/>
                    </a:ext>
                  </a:extLst>
                </a:gridCol>
                <a:gridCol w="1308893">
                  <a:extLst>
                    <a:ext uri="{9D8B030D-6E8A-4147-A177-3AD203B41FA5}">
                      <a16:colId xmlns:a16="http://schemas.microsoft.com/office/drawing/2014/main" xmlns="" val="3591255862"/>
                    </a:ext>
                  </a:extLst>
                </a:gridCol>
                <a:gridCol w="1308893">
                  <a:extLst>
                    <a:ext uri="{9D8B030D-6E8A-4147-A177-3AD203B41FA5}">
                      <a16:colId xmlns:a16="http://schemas.microsoft.com/office/drawing/2014/main" xmlns="" val="3942282803"/>
                    </a:ext>
                  </a:extLst>
                </a:gridCol>
                <a:gridCol w="1308893">
                  <a:extLst>
                    <a:ext uri="{9D8B030D-6E8A-4147-A177-3AD203B41FA5}">
                      <a16:colId xmlns:a16="http://schemas.microsoft.com/office/drawing/2014/main" xmlns="" val="278467963"/>
                    </a:ext>
                  </a:extLst>
                </a:gridCol>
                <a:gridCol w="1308893">
                  <a:extLst>
                    <a:ext uri="{9D8B030D-6E8A-4147-A177-3AD203B41FA5}">
                      <a16:colId xmlns:a16="http://schemas.microsoft.com/office/drawing/2014/main" xmlns="" val="1000401984"/>
                    </a:ext>
                  </a:extLst>
                </a:gridCol>
              </a:tblGrid>
              <a:tr h="546970">
                <a:tc>
                  <a:txBody>
                    <a:bodyPr/>
                    <a:lstStyle/>
                    <a:p>
                      <a:r>
                        <a:rPr lang="ru-RU" sz="2400" b="1" dirty="0"/>
                        <a:t>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2018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509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Выручка, млн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13,5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74,5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136,7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2622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Затраты, млн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10,9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39,4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64,7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91,3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112,35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3880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Прибыль, млн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35,1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83,7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117,65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29884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2919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Формирование поголовья скота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123241"/>
              </p:ext>
            </p:extLst>
          </p:nvPr>
        </p:nvGraphicFramePr>
        <p:xfrm>
          <a:off x="2589213" y="2133600"/>
          <a:ext cx="9407046" cy="4448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08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66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19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461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206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2063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8016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2073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Статус\Годы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2017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2018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2019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2020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2021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2022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89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</a:rPr>
                        <a:t>Нетели, </a:t>
                      </a:r>
                      <a:r>
                        <a:rPr lang="ru-RU" sz="2400" b="1" u="none" strike="noStrike" dirty="0" err="1">
                          <a:effectLst/>
                        </a:rPr>
                        <a:t>шт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100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250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350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89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</a:rPr>
                        <a:t>Коровы, </a:t>
                      </a:r>
                      <a:r>
                        <a:rPr lang="ru-RU" sz="2400" b="1" u="none" strike="noStrike" dirty="0" err="1">
                          <a:effectLst/>
                        </a:rPr>
                        <a:t>шт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 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400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500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700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700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89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</a:rPr>
                        <a:t>Телята, </a:t>
                      </a:r>
                      <a:r>
                        <a:rPr lang="ru-RU" sz="2400" b="1" u="none" strike="noStrike" dirty="0" err="1">
                          <a:effectLst/>
                        </a:rPr>
                        <a:t>шт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400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500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700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700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700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89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</a:rPr>
                        <a:t>Телки, </a:t>
                      </a:r>
                      <a:r>
                        <a:rPr lang="ru-RU" sz="2400" b="1" u="none" strike="noStrike" dirty="0" err="1">
                          <a:effectLst/>
                        </a:rPr>
                        <a:t>шт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 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100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250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350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350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89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</a:rPr>
                        <a:t>Бычки, </a:t>
                      </a:r>
                      <a:r>
                        <a:rPr lang="ru-RU" sz="2400" b="1" u="none" strike="noStrike" dirty="0" err="1">
                          <a:effectLst/>
                        </a:rPr>
                        <a:t>шт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 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100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250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350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350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89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</a:rPr>
                        <a:t>Быки, </a:t>
                      </a:r>
                      <a:r>
                        <a:rPr lang="ru-RU" sz="2400" b="1" u="none" strike="noStrike" dirty="0" err="1">
                          <a:effectLst/>
                        </a:rPr>
                        <a:t>шт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 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100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>
                          <a:effectLst/>
                        </a:rPr>
                        <a:t>250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350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841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</a:rPr>
                        <a:t>Итого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400 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 1000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 1500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 2100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 2600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 2800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98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Приглашаем </a:t>
            </a:r>
            <a:r>
              <a:rPr lang="ru-RU" b="1" dirty="0" smtClean="0"/>
              <a:t>инвесторов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b="1" dirty="0"/>
              <a:t>от 1 000 000 </a:t>
            </a:r>
            <a:r>
              <a:rPr lang="ru-RU" b="1" dirty="0" smtClean="0"/>
              <a:t>рублей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>под </a:t>
            </a:r>
            <a:r>
              <a:rPr lang="ru-RU" b="1" dirty="0"/>
              <a:t>24% годовых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638638" y="3381474"/>
            <a:ext cx="8915400" cy="838200"/>
          </a:xfrm>
        </p:spPr>
        <p:txBody>
          <a:bodyPr/>
          <a:lstStyle/>
          <a:p>
            <a:r>
              <a:rPr lang="ru-RU" sz="2000" b="1" dirty="0"/>
              <a:t>Возврат инвестиций через пять лет с начала финансирования.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2638637" y="4145215"/>
            <a:ext cx="8915400" cy="1922585"/>
          </a:xfrm>
        </p:spPr>
        <p:txBody>
          <a:bodyPr>
            <a:noAutofit/>
          </a:bodyPr>
          <a:lstStyle/>
          <a:p>
            <a:pPr marL="0" indent="0"/>
            <a:r>
              <a:rPr lang="ru-RU" sz="2000" b="1" dirty="0"/>
              <a:t>Условия вхождения инвестора в </a:t>
            </a:r>
            <a:r>
              <a:rPr lang="ru-RU" sz="2000" b="1" dirty="0" smtClean="0"/>
              <a:t>проект</a:t>
            </a:r>
            <a:r>
              <a:rPr lang="en-US" sz="2000" b="1" dirty="0" smtClean="0"/>
              <a:t>: </a:t>
            </a:r>
            <a:r>
              <a:rPr lang="ru-RU" sz="2000" b="1" dirty="0" smtClean="0"/>
              <a:t>создание нового предприятия (юридического лица), предоставление инвестору в управление на время инвестирования блокирующей доли (25%), инвестирование проекта через это предприятие.</a:t>
            </a:r>
          </a:p>
          <a:p>
            <a:pPr marL="0" indent="0"/>
            <a:r>
              <a:rPr lang="ru-RU" sz="2000" b="1" dirty="0" smtClean="0"/>
              <a:t>После возврата инвестиций с процентами инвестор возвращает блокирующую долю  участникам предприятия.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665544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Контакты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err="1"/>
              <a:t>Дударев</a:t>
            </a:r>
            <a:r>
              <a:rPr lang="ru-RU" sz="2000" b="1" dirty="0"/>
              <a:t> Егор – 8 912 020 47 83</a:t>
            </a:r>
          </a:p>
          <a:p>
            <a:r>
              <a:rPr lang="ru-RU" sz="2000" b="1" dirty="0"/>
              <a:t>Русанов Николай  – 8 912 270 43 47</a:t>
            </a:r>
          </a:p>
          <a:p>
            <a:r>
              <a:rPr lang="ru-RU" sz="2000" b="1" dirty="0"/>
              <a:t>Русанов Евгений  – 8 912 23 2222 8</a:t>
            </a:r>
            <a:endParaRPr lang="en-US" sz="2000" b="1" dirty="0"/>
          </a:p>
          <a:p>
            <a:endParaRPr lang="ru-RU" sz="2000" b="1" dirty="0"/>
          </a:p>
          <a:p>
            <a:r>
              <a:rPr lang="en-US" sz="2000" b="1" dirty="0"/>
              <a:t>E-mail: main</a:t>
            </a:r>
            <a:r>
              <a:rPr lang="ru-RU" sz="2000" b="1" dirty="0"/>
              <a:t>@</a:t>
            </a:r>
            <a:r>
              <a:rPr lang="en-US" sz="2000" b="1" dirty="0"/>
              <a:t>ecofarm-for-health.ru</a:t>
            </a:r>
          </a:p>
          <a:p>
            <a:r>
              <a:rPr lang="ru-RU" sz="2000" b="1" dirty="0"/>
              <a:t>Сайт: </a:t>
            </a:r>
            <a:r>
              <a:rPr lang="en-US" sz="2000" b="1" dirty="0"/>
              <a:t>ecofarm-for-health.ru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03158005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1593</TotalTime>
  <Words>676</Words>
  <Application>Microsoft Office PowerPoint</Application>
  <PresentationFormat>Произвольный</PresentationFormat>
  <Paragraphs>206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Легкий дым</vt:lpstr>
      <vt:lpstr>Предложение инвестору</vt:lpstr>
      <vt:lpstr>Настоящее молоко – людям</vt:lpstr>
      <vt:lpstr>Команда</vt:lpstr>
      <vt:lpstr>Рынок</vt:lpstr>
      <vt:lpstr>Выгодное местоположение фермы</vt:lpstr>
      <vt:lpstr>Всё сложилось</vt:lpstr>
      <vt:lpstr>Преимущества нашего продукта</vt:lpstr>
      <vt:lpstr>Вертикально-интегрированный бизнес</vt:lpstr>
      <vt:lpstr>Дочерние производства</vt:lpstr>
      <vt:lpstr>Сопутствующая товарная продукция</vt:lpstr>
      <vt:lpstr>План инвестирования, млн. руб.</vt:lpstr>
      <vt:lpstr>Финансовый план</vt:lpstr>
      <vt:lpstr>Формирование поголовья скота</vt:lpstr>
      <vt:lpstr>Приглашаем инвесторов: от 1 000 000 рублей под 24% годовых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Настоящее молоко людям</dc:title>
  <dc:creator>Евгений Русанов</dc:creator>
  <cp:lastModifiedBy>Admin</cp:lastModifiedBy>
  <cp:revision>97</cp:revision>
  <dcterms:created xsi:type="dcterms:W3CDTF">2017-05-09T17:16:09Z</dcterms:created>
  <dcterms:modified xsi:type="dcterms:W3CDTF">2017-05-21T14:08:25Z</dcterms:modified>
</cp:coreProperties>
</file>