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Rambla" charset="0"/>
      <p:regular r:id="rId15"/>
      <p:bold r:id="rId16"/>
      <p:italic r:id="rId17"/>
      <p:boldItalic r:id="rId18"/>
    </p:embeddedFont>
    <p:embeddedFont>
      <p:font typeface="Lucida Sans Unicode" pitchFamily="34" charset="0"/>
      <p:regular r:id="rId19"/>
    </p:embeddedFont>
    <p:embeddedFont>
      <p:font typeface="Verdana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EB6E8EEE-6E75-4A78-8F91-504E2F4660CD}">
  <a:tblStyle styleId="{EB6E8EEE-6E75-4A78-8F91-504E2F4660CD}" styleName="Table_0">
    <a:wholeTbl>
      <a:tcTxStyle b="off" i="off">
        <a:font>
          <a:latin typeface="Lucida Sans Unicode"/>
          <a:ea typeface="Lucida Sans Unicode"/>
          <a:cs typeface="Lucida Sans Unicode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rgbClr val="E7EAEF"/>
          </a:solidFill>
        </a:fill>
      </a:tcStyle>
    </a:band1H>
    <a:band1V>
      <a:tcStyle>
        <a:tcBdr/>
        <a:fill>
          <a:solidFill>
            <a:srgbClr val="E7EAEF"/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lt1"/>
          </a:solidFill>
        </a:fill>
      </a:tcStyle>
    </a:lastRow>
    <a:firstRow>
      <a:tcTxStyle b="on" i="off">
        <a:font>
          <a:latin typeface="Lucida Sans Unicode"/>
          <a:ea typeface="Lucida Sans Unicode"/>
          <a:cs typeface="Lucida Sans Unicode"/>
        </a:font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068858D-DC05-43E0-B711-984EF6086AA3}" styleName="Table_1">
    <a:wholeTbl>
      <a:tcTxStyle b="off" i="off">
        <a:font>
          <a:latin typeface="Lucida Sans Unicode"/>
          <a:ea typeface="Lucida Sans Unicode"/>
          <a:cs typeface="Lucida Sans Unicode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7F0F4"/>
          </a:solidFill>
        </a:fill>
      </a:tcStyle>
    </a:wholeTbl>
    <a:band1H>
      <a:tcStyle>
        <a:tcBdr/>
        <a:fill>
          <a:solidFill>
            <a:srgbClr val="CCDFE8"/>
          </a:solidFill>
        </a:fill>
      </a:tcStyle>
    </a:band1H>
    <a:band1V>
      <a:tcStyle>
        <a:tcBdr/>
        <a:fill>
          <a:solidFill>
            <a:srgbClr val="CCDFE8"/>
          </a:solidFill>
        </a:fill>
      </a:tcStyle>
    </a:band1V>
    <a:lastCol>
      <a:tcTxStyle b="on" i="off">
        <a:font>
          <a:latin typeface="Lucida Sans Unicode"/>
          <a:ea typeface="Lucida Sans Unicode"/>
          <a:cs typeface="Lucida Sans Unicode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Lucida Sans Unicode"/>
          <a:ea typeface="Lucida Sans Unicode"/>
          <a:cs typeface="Lucida Sans Unicode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Lucida Sans Unicode"/>
          <a:ea typeface="Lucida Sans Unicode"/>
          <a:cs typeface="Lucida Sans Unicode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Lucida Sans Unicode"/>
          <a:ea typeface="Lucida Sans Unicode"/>
          <a:cs typeface="Lucida Sans Unicode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FB953201-C230-4277-9EB4-2EA977AEB5F2}" styleName="Table_2">
    <a:wholeTbl>
      <a:tcTxStyle b="off" i="off">
        <a:font>
          <a:latin typeface="Lucida Sans Unicode"/>
          <a:ea typeface="Lucida Sans Unicode"/>
          <a:cs typeface="Lucida Sans Unicode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firstRow>
      <a:tcTxStyle b="on" i="off"/>
      <a:tcStyle>
        <a:tcBdr>
          <a:bottom>
            <a:ln w="254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</a:tblStyle>
  <a:tblStyle styleId="{2AEA2F70-CF98-4922-A24D-AD4689D9EAFB}" styleName="Table_3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1" y="4664146"/>
            <a:ext cx="9151089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685800" y="1752600"/>
            <a:ext cx="7772400" cy="18297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8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64008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700" b="0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ctr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ctr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ctr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ctr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ctr" rtl="0">
              <a:spcBef>
                <a:spcPts val="350"/>
              </a:spcBef>
              <a:buClr>
                <a:schemeClr val="accent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grpSp>
        <p:nvGrpSpPr>
          <p:cNvPr id="19" name="Shape 19"/>
          <p:cNvGrpSpPr/>
          <p:nvPr/>
        </p:nvGrpSpPr>
        <p:grpSpPr>
          <a:xfrm>
            <a:off x="-3765" y="4953000"/>
            <a:ext cx="9147765" cy="1912087"/>
            <a:chOff x="-3765" y="4832896"/>
            <a:chExt cx="9147765" cy="2032191"/>
          </a:xfrm>
        </p:grpSpPr>
        <p:sp>
          <p:nvSpPr>
            <p:cNvPr id="20" name="Shape 20"/>
            <p:cNvSpPr/>
            <p:nvPr/>
          </p:nvSpPr>
          <p:spPr>
            <a:xfrm>
              <a:off x="1687513" y="4832896"/>
              <a:ext cx="7456486" cy="5188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71280"/>
                  </a:lnTo>
                  <a:lnTo>
                    <a:pt x="120000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35442" y="5135526"/>
              <a:ext cx="9108557" cy="8381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0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0" y="4883887"/>
              <a:ext cx="9144000" cy="19811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lnTo>
                    <a:pt x="120000" y="507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tx="0" ty="0" sx="50000" sy="50000" flip="none" algn="t"/>
            </a:blip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cxnSp>
          <p:nvCxnSpPr>
            <p:cNvPr id="23" name="Shape 23"/>
            <p:cNvCxnSpPr/>
            <p:nvPr/>
          </p:nvCxnSpPr>
          <p:spPr>
            <a:xfrm>
              <a:off x="-3765" y="4880373"/>
              <a:ext cx="9147764" cy="839942"/>
            </a:xfrm>
            <a:prstGeom prst="straightConnector1">
              <a:avLst/>
            </a:prstGeom>
            <a:noFill/>
            <a:ln w="12050" cap="flat" cmpd="sng">
              <a:solidFill>
                <a:srgbClr val="93C5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rgbClr val="E7F0F4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rgbClr val="FFFFFF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722375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Clr>
                <a:schemeClr val="lt2"/>
              </a:buClr>
              <a:buFont typeface="Rambla"/>
              <a:buNone/>
              <a:defRPr sz="48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922712" y="2931711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3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9" name="Shape 39"/>
          <p:cNvSpPr/>
          <p:nvPr/>
        </p:nvSpPr>
        <p:spPr>
          <a:xfrm>
            <a:off x="3636680" y="3005472"/>
            <a:ext cx="182879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40" name="Shape 40"/>
          <p:cNvSpPr/>
          <p:nvPr/>
        </p:nvSpPr>
        <p:spPr>
          <a:xfrm>
            <a:off x="3450264" y="3005472"/>
            <a:ext cx="182879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4325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883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102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648200" y="1481328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4325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883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102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lt2"/>
              </a:buClr>
              <a:buFont typeface="Rambla"/>
              <a:buNone/>
              <a:defRPr sz="41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457200" y="5410200"/>
            <a:ext cx="4040187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2"/>
          </p:nvPr>
        </p:nvSpPr>
        <p:spPr>
          <a:xfrm>
            <a:off x="4645026" y="5410200"/>
            <a:ext cx="4041774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3"/>
          </p:nvPr>
        </p:nvSpPr>
        <p:spPr>
          <a:xfrm>
            <a:off x="457200" y="1444294"/>
            <a:ext cx="4040187" cy="3941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6052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1137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229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4"/>
          </p:nvPr>
        </p:nvSpPr>
        <p:spPr>
          <a:xfrm>
            <a:off x="4645025" y="1444294"/>
            <a:ext cx="4041774" cy="3941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60528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1137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229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270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lt2"/>
              </a:buClr>
              <a:buFont typeface="Rambla"/>
              <a:buNone/>
              <a:defRPr sz="4100" b="1" i="0" u="none" strike="noStrike" cap="non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914400" y="4876800"/>
            <a:ext cx="7481775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Clr>
                <a:schemeClr val="accent1"/>
              </a:buClr>
              <a:buFont typeface="Rambla"/>
              <a:buNone/>
              <a:defRPr sz="2500" b="0" i="0" u="none" strike="noStrike" cap="non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419600" y="5355101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240791" algn="l" rtl="0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237236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228600" algn="l" rtl="0">
              <a:spcBef>
                <a:spcPts val="350"/>
              </a:spcBef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914400" y="274319"/>
            <a:ext cx="7479791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2598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3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629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848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16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016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141232" y="5443401"/>
            <a:ext cx="7162799" cy="64823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18288" lvl="0" indent="0" algn="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16459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12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7373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0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714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714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pic" idx="2"/>
          </p:nvPr>
        </p:nvSpPr>
        <p:spPr>
          <a:xfrm>
            <a:off x="228600" y="189968"/>
            <a:ext cx="8686800" cy="4389119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228600" y="4865121"/>
            <a:ext cx="8075431" cy="5626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Clr>
                <a:schemeClr val="accent1"/>
              </a:buClr>
              <a:buFont typeface="Rambla"/>
              <a:buNone/>
              <a:defRPr sz="3000" b="0" i="0" u="none" strike="noStrike" cap="non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/>
          <p:nvPr/>
        </p:nvSpPr>
        <p:spPr>
          <a:xfrm>
            <a:off x="499272" y="5944935"/>
            <a:ext cx="4940623" cy="92107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485716" y="5939010"/>
            <a:ext cx="3690451" cy="933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83" name="Shape 83"/>
          <p:cNvCxnSpPr/>
          <p:nvPr/>
        </p:nvCxnSpPr>
        <p:spPr>
          <a:xfrm>
            <a:off x="-9237" y="5787737"/>
            <a:ext cx="3405508" cy="1084383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84" name="Shape 84"/>
          <p:cNvSpPr/>
          <p:nvPr/>
        </p:nvSpPr>
        <p:spPr>
          <a:xfrm>
            <a:off x="8664111" y="4988439"/>
            <a:ext cx="182879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8477696" y="4988439"/>
            <a:ext cx="182879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w="9525" cap="rnd" cmpd="sng">
            <a:solidFill>
              <a:srgbClr val="20768B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25400" dir="5400000">
              <a:srgbClr val="000000">
                <a:alpha val="45882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Заголовок и вертикальный текст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 rot="5400000">
            <a:off x="2378964" y="-440435"/>
            <a:ext cx="438607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Вертикальный заголовок и текст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 rot="5400000">
            <a:off x="4936367" y="2182285"/>
            <a:ext cx="5592760" cy="17774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 rot="5400000">
            <a:off x="823119" y="-91279"/>
            <a:ext cx="5592759" cy="6324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499272" y="5944935"/>
            <a:ext cx="4940623" cy="92107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712"/>
                </a:moveTo>
                <a:lnTo>
                  <a:pt x="119999" y="120000"/>
                </a:lnTo>
                <a:lnTo>
                  <a:pt x="89106" y="120000"/>
                </a:lnTo>
                <a:lnTo>
                  <a:pt x="16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7" name="Shape 7"/>
          <p:cNvSpPr/>
          <p:nvPr/>
        </p:nvSpPr>
        <p:spPr>
          <a:xfrm>
            <a:off x="485716" y="5939010"/>
            <a:ext cx="3690451" cy="933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19999" y="119387"/>
                </a:lnTo>
                <a:lnTo>
                  <a:pt x="94759" y="120000"/>
                </a:lnTo>
                <a:lnTo>
                  <a:pt x="257" y="816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" name="Shape 8"/>
          <p:cNvSpPr/>
          <p:nvPr/>
        </p:nvSpPr>
        <p:spPr>
          <a:xfrm>
            <a:off x="-6041" y="5791253"/>
            <a:ext cx="3402313" cy="1080868"/>
          </a:xfrm>
          <a:prstGeom prst="rtTriangle">
            <a:avLst/>
          </a:prstGeom>
          <a:blipFill rotWithShape="1">
            <a:blip r:embed="rId13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9" name="Shape 9"/>
          <p:cNvCxnSpPr/>
          <p:nvPr/>
        </p:nvCxnSpPr>
        <p:spPr>
          <a:xfrm>
            <a:off x="-9237" y="5787737"/>
            <a:ext cx="3405508" cy="1084383"/>
          </a:xfrm>
          <a:prstGeom prst="straightConnector1">
            <a:avLst/>
          </a:prstGeom>
          <a:noFill/>
          <a:ln w="12050" cap="flat" cmpd="sng">
            <a:solidFill>
              <a:srgbClr val="93C5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chemeClr val="dk2"/>
              </a:buClr>
              <a:buFont typeface="Rambla"/>
              <a:buNone/>
              <a:defRPr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lvl="0" indent="-14757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  <a:defRPr sz="27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621792" marR="0" lvl="1" indent="-94741" algn="l" rtl="0">
              <a:spcBef>
                <a:spcPts val="324"/>
              </a:spcBef>
              <a:buClr>
                <a:schemeClr val="accent1"/>
              </a:buClr>
              <a:buSzPct val="1000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859536" marR="0" lvl="2" indent="-103886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143000" marR="0" lvl="3" indent="-10795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9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371600" marR="0" lvl="4" indent="-114300" algn="l" rtl="0">
              <a:spcBef>
                <a:spcPts val="350"/>
              </a:spcBef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1600200" marR="0" lvl="5" indent="-1143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1828800" marR="0" lvl="6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2057400" marR="0" lvl="7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2286000" marR="0" lvl="8" indent="-127000" algn="l" rtl="0">
              <a:spcBef>
                <a:spcPts val="350"/>
              </a:spcBef>
              <a:buClr>
                <a:schemeClr val="accent3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39" cy="3657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4380071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r" rtl="0">
              <a:spcBef>
                <a:spcPts val="0"/>
              </a:spcBef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47271" y="6407944"/>
            <a:ext cx="36575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000" b="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ru-RU" sz="1000" b="0" u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hape 102" descr="C:\Users\Пользователь\Desktop\РАБОТА НС\Проекты\школа стервы\item_474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19" y="2195735"/>
            <a:ext cx="8754464" cy="218861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>
            <a:off x="683568" y="1628800"/>
            <a:ext cx="7848871" cy="461664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Мы предлагаем войти в проект «Давай изменимся»  на стадии запуска в городе Москва.</a:t>
            </a:r>
          </a:p>
          <a:p>
            <a:pPr marL="0" marR="0" lvl="0" indent="0" algn="just" rtl="0">
              <a:spcBef>
                <a:spcPts val="0"/>
              </a:spcBef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Вложениями составляют 3,975 млн. рублей</a:t>
            </a:r>
          </a:p>
          <a:p>
            <a:pPr marL="0" marR="0" lvl="0" indent="0" algn="just" rtl="0">
              <a:spcBef>
                <a:spcPts val="0"/>
              </a:spcBef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Доходность - 3,63. </a:t>
            </a:r>
          </a:p>
          <a:p>
            <a:pPr marL="0" marR="0" lvl="0" indent="0" algn="just" rtl="0">
              <a:spcBef>
                <a:spcPts val="0"/>
              </a:spcBef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Полный возврат инвестиций произойдет после 8 месяцев работы проекта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3500" b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-RU" sz="3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/>
            </a:r>
            <a:br>
              <a:rPr lang="ru-RU" sz="3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</a:br>
            <a:endParaRPr lang="ru-RU" sz="3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467543" y="404663"/>
            <a:ext cx="8229600" cy="7249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Rambla"/>
              <a:buNone/>
            </a:pPr>
            <a:r>
              <a:rPr lang="ru-RU" sz="36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Наше предложение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65760" marR="0" lvl="0" indent="-2641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7546"/>
              <a:buFont typeface="Noto Sans Symbols"/>
              <a:buChar char="➢"/>
            </a:pPr>
            <a:r>
              <a:rPr lang="ru-RU" sz="2682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Сергей Терехов – идейный основатель проекта - предприниматель</a:t>
            </a:r>
          </a:p>
          <a:p>
            <a:pPr marL="365760" marR="0" lvl="0" indent="-2641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7546"/>
              <a:buFont typeface="Noto Sans Symbols"/>
              <a:buChar char="➢"/>
            </a:pPr>
            <a:r>
              <a:rPr lang="ru-RU" sz="2682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Алина Барсукова – изящная модель, мама по совместительству</a:t>
            </a:r>
          </a:p>
          <a:p>
            <a:pPr marL="365760" marR="0" lvl="0" indent="-2641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7546"/>
              <a:buFont typeface="Noto Sans Symbols"/>
              <a:buChar char="➢"/>
            </a:pPr>
            <a:r>
              <a:rPr lang="ru-RU" sz="2682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Дарья Терехова  -  креативный редактор – сценарист</a:t>
            </a:r>
          </a:p>
          <a:p>
            <a:pPr marL="365760" marR="0" lvl="0" indent="-2641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7546"/>
              <a:buFont typeface="Noto Sans Symbols"/>
              <a:buChar char="➢"/>
            </a:pPr>
            <a:r>
              <a:rPr lang="ru-RU" sz="2682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Наталия Спиридонова – «ездовая лошадка»</a:t>
            </a:r>
          </a:p>
          <a:p>
            <a:pPr marL="365760" marR="0" lvl="0" indent="-2641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7546"/>
              <a:buFont typeface="Noto Sans Symbols"/>
              <a:buChar char="➢"/>
            </a:pPr>
            <a:r>
              <a:rPr lang="ru-RU" sz="2682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Павел Романов – фото-, видео-, монтаж -человек</a:t>
            </a:r>
          </a:p>
          <a:p>
            <a:pPr marL="365760" marR="0" lvl="0" indent="-26416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/>
            </a:r>
            <a:br>
              <a:rPr lang="ru-RU" sz="2497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</a:br>
            <a:endParaRPr lang="ru-RU" sz="2497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36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Команда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 descr="C:\Users\Пользователь\Desktop\РАБОТА НС\Проекты\школа стервы\human-65924_192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48679"/>
            <a:ext cx="8926966" cy="630932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Рынок/ возможности</a:t>
            </a:r>
          </a:p>
        </p:txBody>
      </p:sp>
      <p:sp>
        <p:nvSpPr>
          <p:cNvPr id="117" name="Shape 117"/>
          <p:cNvSpPr/>
          <p:nvPr/>
        </p:nvSpPr>
        <p:spPr>
          <a:xfrm>
            <a:off x="971600" y="1988840"/>
            <a:ext cx="2592287" cy="2376263"/>
          </a:xfrm>
          <a:prstGeom prst="ellipse">
            <a:avLst/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4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/>
            </a:r>
            <a:br>
              <a:rPr lang="ru-RU" sz="14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lang="ru-RU" sz="14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Существует много онлайн/оффлайн школ узкоспециализированных в одном направлении</a:t>
            </a:r>
          </a:p>
        </p:txBody>
      </p:sp>
      <p:sp>
        <p:nvSpPr>
          <p:cNvPr id="118" name="Shape 118"/>
          <p:cNvSpPr/>
          <p:nvPr/>
        </p:nvSpPr>
        <p:spPr>
          <a:xfrm>
            <a:off x="5089957" y="1964666"/>
            <a:ext cx="2592287" cy="2471598"/>
          </a:xfrm>
          <a:prstGeom prst="ellipse">
            <a:avLst/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/>
            </a:r>
            <a:b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</a:br>
            <a: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Проект "Давай изменимся" предполагает школу всех направлений для создания успешного образа женщины, преуспевающей в карьере, в стиле, в манере поведения</a:t>
            </a:r>
          </a:p>
        </p:txBody>
      </p:sp>
      <p:sp>
        <p:nvSpPr>
          <p:cNvPr id="119" name="Shape 119"/>
          <p:cNvSpPr/>
          <p:nvPr/>
        </p:nvSpPr>
        <p:spPr>
          <a:xfrm rot="-1486701">
            <a:off x="4205289" y="4209014"/>
            <a:ext cx="1259999" cy="540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2D3EE"/>
              </a:gs>
              <a:gs pos="65000">
                <a:srgbClr val="C6ECFD"/>
              </a:gs>
              <a:gs pos="100000">
                <a:srgbClr val="D4F2FF"/>
              </a:gs>
            </a:gsLst>
            <a:lin ang="1620000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карьера</a:t>
            </a:r>
          </a:p>
        </p:txBody>
      </p:sp>
      <p:sp>
        <p:nvSpPr>
          <p:cNvPr id="120" name="Shape 120"/>
          <p:cNvSpPr/>
          <p:nvPr/>
        </p:nvSpPr>
        <p:spPr>
          <a:xfrm>
            <a:off x="3798246" y="2966440"/>
            <a:ext cx="1259999" cy="540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2D3EE"/>
              </a:gs>
              <a:gs pos="65000">
                <a:srgbClr val="C6ECFD"/>
              </a:gs>
              <a:gs pos="100000">
                <a:srgbClr val="D4F2FF"/>
              </a:gs>
            </a:gsLst>
            <a:lin ang="1620000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психология</a:t>
            </a:r>
          </a:p>
        </p:txBody>
      </p:sp>
      <p:sp>
        <p:nvSpPr>
          <p:cNvPr id="121" name="Shape 121"/>
          <p:cNvSpPr/>
          <p:nvPr/>
        </p:nvSpPr>
        <p:spPr>
          <a:xfrm rot="2148146">
            <a:off x="4189034" y="1677312"/>
            <a:ext cx="1260000" cy="540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2D3EE"/>
              </a:gs>
              <a:gs pos="65000">
                <a:srgbClr val="C6ECFD"/>
              </a:gs>
              <a:gs pos="100000">
                <a:srgbClr val="D4F2FF"/>
              </a:gs>
            </a:gsLst>
            <a:lin ang="1620000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стиль</a:t>
            </a:r>
          </a:p>
        </p:txBody>
      </p:sp>
      <p:sp>
        <p:nvSpPr>
          <p:cNvPr id="122" name="Shape 122"/>
          <p:cNvSpPr/>
          <p:nvPr/>
        </p:nvSpPr>
        <p:spPr>
          <a:xfrm rot="-1715133" flipH="1">
            <a:off x="7530955" y="1571583"/>
            <a:ext cx="1259999" cy="539999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2D3EE"/>
              </a:gs>
              <a:gs pos="65000">
                <a:srgbClr val="C6ECFD"/>
              </a:gs>
              <a:gs pos="100000">
                <a:srgbClr val="D4F2FF"/>
              </a:gs>
            </a:gsLst>
            <a:lin ang="1620000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Фитнес</a:t>
            </a:r>
          </a:p>
        </p:txBody>
      </p:sp>
      <p:sp>
        <p:nvSpPr>
          <p:cNvPr id="123" name="Shape 123"/>
          <p:cNvSpPr/>
          <p:nvPr/>
        </p:nvSpPr>
        <p:spPr>
          <a:xfrm flipH="1">
            <a:off x="7773164" y="2966440"/>
            <a:ext cx="1259999" cy="540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2D3EE"/>
              </a:gs>
              <a:gs pos="65000">
                <a:srgbClr val="C6ECFD"/>
              </a:gs>
              <a:gs pos="100000">
                <a:srgbClr val="D4F2FF"/>
              </a:gs>
            </a:gsLst>
            <a:lin ang="1620000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семья</a:t>
            </a:r>
          </a:p>
        </p:txBody>
      </p:sp>
      <p:sp>
        <p:nvSpPr>
          <p:cNvPr id="124" name="Shape 124"/>
          <p:cNvSpPr/>
          <p:nvPr/>
        </p:nvSpPr>
        <p:spPr>
          <a:xfrm rot="1669654" flipH="1">
            <a:off x="7531745" y="4139293"/>
            <a:ext cx="1259999" cy="5400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92D3EE"/>
              </a:gs>
              <a:gs pos="65000">
                <a:srgbClr val="C6ECFD"/>
              </a:gs>
              <a:gs pos="100000">
                <a:srgbClr val="D4F2FF"/>
              </a:gs>
            </a:gsLst>
            <a:lin ang="16200000" scaled="0"/>
          </a:gradFill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успех</a:t>
            </a:r>
          </a:p>
        </p:txBody>
      </p:sp>
      <p:sp>
        <p:nvSpPr>
          <p:cNvPr id="125" name="Shape 125"/>
          <p:cNvSpPr/>
          <p:nvPr/>
        </p:nvSpPr>
        <p:spPr>
          <a:xfrm>
            <a:off x="5485298" y="5652728"/>
            <a:ext cx="1990625" cy="576064"/>
          </a:xfrm>
          <a:prstGeom prst="rect">
            <a:avLst/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Успешная женщина</a:t>
            </a:r>
          </a:p>
        </p:txBody>
      </p:sp>
      <p:sp>
        <p:nvSpPr>
          <p:cNvPr id="126" name="Shape 126"/>
          <p:cNvSpPr/>
          <p:nvPr/>
        </p:nvSpPr>
        <p:spPr>
          <a:xfrm rot="5400000">
            <a:off x="5994558" y="4521598"/>
            <a:ext cx="972107" cy="1116125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hape 131" descr="C:\Users\Пользователь\Desktop\РАБОТА НС\Проекты\школа стервы\4TbpBM6E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1052736"/>
            <a:ext cx="8393114" cy="44763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09728" marR="0" lvl="0" indent="-8128" algn="just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Девушки/женщины, желающие добиться успеха, подобрать свой стиль, научиться правильно общаться с мужчинами, научиться ухаживать за собой, но не знают как. </a:t>
            </a:r>
          </a:p>
          <a:p>
            <a:pPr marL="109728" marR="0" lvl="0" indent="-8128" algn="just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Проект даст возможность девушке раскрыться, показать всю свою красоту и обрести правильные манеры и достичь успеха.</a:t>
            </a:r>
          </a:p>
          <a:p>
            <a:pPr marL="109728" marR="0" lvl="0" indent="-8128" algn="just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Проект «Давай изменимся»  затронет более 100 сегментов целевой аудитории. </a:t>
            </a:r>
          </a:p>
          <a:p>
            <a:pPr marL="109728" marR="0" lvl="0" indent="-8128" algn="just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Например, 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Клиенты и сегменты</a:t>
            </a:r>
          </a:p>
        </p:txBody>
      </p:sp>
      <p:graphicFrame>
        <p:nvGraphicFramePr>
          <p:cNvPr id="134" name="Shape 134"/>
          <p:cNvGraphicFramePr/>
          <p:nvPr/>
        </p:nvGraphicFramePr>
        <p:xfrm>
          <a:off x="2335742" y="4100194"/>
          <a:ext cx="6048675" cy="1562100"/>
        </p:xfrm>
        <a:graphic>
          <a:graphicData uri="http://schemas.openxmlformats.org/drawingml/2006/table">
            <a:tbl>
              <a:tblPr bandRow="1">
                <a:noFill/>
                <a:tableStyleId>{EB6E8EEE-6E75-4A78-8F91-504E2F4660CD}</a:tableStyleId>
              </a:tblPr>
              <a:tblGrid>
                <a:gridCol w="6048675"/>
              </a:tblGrid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u="none" strike="noStrike" cap="none"/>
                        <a:t>Полные женщины</a:t>
                      </a:r>
                    </a:p>
                  </a:txBody>
                  <a:tcPr marL="28575" marR="28575" marT="19050" marB="1905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Женщина </a:t>
                      </a:r>
                      <a:r>
                        <a:rPr lang="ru-RU" sz="1800" u="none" strike="noStrike" cap="none"/>
                        <a:t>из декрета</a:t>
                      </a:r>
                    </a:p>
                  </a:txBody>
                  <a:tcPr marL="28575" marR="28575" marT="19050" marB="1905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Девушка только друг</a:t>
                      </a:r>
                    </a:p>
                  </a:txBody>
                  <a:tcPr marL="28575" marR="28575" marT="19050" marB="1905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u="none" strike="noStrike" cap="none"/>
                        <a:t>Женщины после развода или расставаний</a:t>
                      </a:r>
                    </a:p>
                  </a:txBody>
                  <a:tcPr marL="28575" marR="28575" marT="19050" marB="1905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u="none" strike="noStrike" cap="none"/>
                        <a:t>Женщины 40+</a:t>
                      </a:r>
                    </a:p>
                  </a:txBody>
                  <a:tcPr marL="28575" marR="28575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Shape 139"/>
          <p:cNvGraphicFramePr/>
          <p:nvPr/>
        </p:nvGraphicFramePr>
        <p:xfrm>
          <a:off x="539552" y="1255209"/>
          <a:ext cx="7920900" cy="4760000"/>
        </p:xfrm>
        <a:graphic>
          <a:graphicData uri="http://schemas.openxmlformats.org/drawingml/2006/table">
            <a:tbl>
              <a:tblPr bandRow="1">
                <a:noFill/>
                <a:tableStyleId>{B068858D-DC05-43E0-B711-984EF6086AA3}</a:tableStyleId>
              </a:tblPr>
              <a:tblGrid>
                <a:gridCol w="2160250"/>
                <a:gridCol w="576065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u="none" strike="noStrike" cap="none" dirty="0">
                          <a:latin typeface="+mn-lt"/>
                        </a:rPr>
                        <a:t>Проблема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b="0" i="0" dirty="0">
                          <a:solidFill>
                            <a:schemeClr val="dk1"/>
                          </a:solidFill>
                          <a:latin typeface="+mn-lt"/>
                          <a:ea typeface="Rambla"/>
                          <a:cs typeface="Rambla"/>
                          <a:sym typeface="Rambla"/>
                        </a:rPr>
                        <a:t>Девушка создана для любви, успеха, прекрасного, но иногда не успевает между всей кутерьмой дел сохранить свою женскую индивидуальность. Наш проект нацелен на  помощь женщине, чтобы она стала любимой и любила сама, получала удовольствие от жизни</a:t>
                      </a: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>
                          <a:latin typeface="+mn-lt"/>
                        </a:rPr>
                        <a:t>Альтернативы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>
                          <a:latin typeface="+mn-lt"/>
                        </a:rPr>
                        <a:t>Поиск и решение проблемы самостоятельно</a:t>
                      </a: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>
                          <a:latin typeface="+mn-lt"/>
                        </a:rPr>
                        <a:t>Почему есть потребность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dirty="0">
                          <a:latin typeface="+mn-lt"/>
                        </a:rPr>
                        <a:t>Женщине требуется поддержка, советы от команды профессионалов разных областей, а так же необходима помощь в раскрытии своей женской природы и обаяния, заложить правильные ориентиры в жизни, направленные на карьеру и успех, создание семьи, признание в обществе.</a:t>
                      </a:r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>
                          <a:latin typeface="+mn-lt"/>
                        </a:rPr>
                        <a:t>Доказательство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dirty="0">
                          <a:latin typeface="+mn-lt"/>
                        </a:rPr>
                        <a:t>У 75% женщин– начинают посещать разные </a:t>
                      </a:r>
                      <a:r>
                        <a:rPr lang="ru-RU" sz="1800" dirty="0" err="1">
                          <a:latin typeface="+mn-lt"/>
                        </a:rPr>
                        <a:t>фитнес-залы</a:t>
                      </a:r>
                      <a:r>
                        <a:rPr lang="ru-RU" sz="1800" dirty="0">
                          <a:latin typeface="+mn-lt"/>
                        </a:rPr>
                        <a:t>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 dirty="0">
                          <a:latin typeface="+mn-lt"/>
                        </a:rPr>
                        <a:t>50% женщин бросили начатое дело в течение года</a:t>
                      </a: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323528" y="274637"/>
            <a:ext cx="864096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36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Проблема/альтернативные решения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Технология</a:t>
            </a:r>
          </a:p>
        </p:txBody>
      </p:sp>
      <p:sp>
        <p:nvSpPr>
          <p:cNvPr id="146" name="Shape 146"/>
          <p:cNvSpPr/>
          <p:nvPr/>
        </p:nvSpPr>
        <p:spPr>
          <a:xfrm>
            <a:off x="5004048" y="1340767"/>
            <a:ext cx="3528391" cy="374441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Женщина в нашей школе «Давай Изменимся»</a:t>
            </a:r>
          </a:p>
        </p:txBody>
      </p:sp>
      <p:sp>
        <p:nvSpPr>
          <p:cNvPr id="147" name="Shape 147"/>
          <p:cNvSpPr/>
          <p:nvPr/>
        </p:nvSpPr>
        <p:spPr>
          <a:xfrm>
            <a:off x="4355976" y="5212364"/>
            <a:ext cx="4464496" cy="1296143"/>
          </a:xfrm>
          <a:prstGeom prst="rect">
            <a:avLst/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8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Привлекательная и успешная женщина</a:t>
            </a:r>
          </a:p>
        </p:txBody>
      </p:sp>
      <p:sp>
        <p:nvSpPr>
          <p:cNvPr id="148" name="Shape 148"/>
          <p:cNvSpPr/>
          <p:nvPr/>
        </p:nvSpPr>
        <p:spPr>
          <a:xfrm>
            <a:off x="467543" y="1844824"/>
            <a:ext cx="4032448" cy="108012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Программа обучения с домашними заданиями</a:t>
            </a:r>
          </a:p>
        </p:txBody>
      </p:sp>
      <p:sp>
        <p:nvSpPr>
          <p:cNvPr id="149" name="Shape 149"/>
          <p:cNvSpPr/>
          <p:nvPr/>
        </p:nvSpPr>
        <p:spPr>
          <a:xfrm>
            <a:off x="1691680" y="1052736"/>
            <a:ext cx="2888704" cy="792087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Набор онлайн-курсов разных сфер</a:t>
            </a:r>
          </a:p>
        </p:txBody>
      </p:sp>
      <p:sp>
        <p:nvSpPr>
          <p:cNvPr id="150" name="Shape 150"/>
          <p:cNvSpPr/>
          <p:nvPr/>
        </p:nvSpPr>
        <p:spPr>
          <a:xfrm>
            <a:off x="1115616" y="3717032"/>
            <a:ext cx="2848946" cy="792087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Наставничество</a:t>
            </a:r>
          </a:p>
        </p:txBody>
      </p:sp>
      <p:sp>
        <p:nvSpPr>
          <p:cNvPr id="151" name="Shape 151"/>
          <p:cNvSpPr/>
          <p:nvPr/>
        </p:nvSpPr>
        <p:spPr>
          <a:xfrm>
            <a:off x="1691680" y="2996951"/>
            <a:ext cx="2848946" cy="792087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63500" cap="flat" cmpd="thickThin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5400000" rotWithShape="0">
              <a:srgbClr val="000000">
                <a:alpha val="34901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-RU" sz="12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rPr>
              <a:t>Оценка достигнутых результатов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hape 156" descr="https://i.siteapi.org/qSI7bZqwvGk9x3Y0z1arZdXw0TQ=/fit-in/1024x768/center/top/e2e5e724bebb78c.s.siteapi.org/img/fca3fe3d493cde25a932e13160f10369bfa3359c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9751" y="908720"/>
            <a:ext cx="4968551" cy="4968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65760" marR="0" lvl="0" indent="-26416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Times New Roman"/>
              <a:buChar char="▶"/>
            </a:pPr>
            <a:r>
              <a:rPr lang="ru-RU" sz="270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Персональный pushing-наставник</a:t>
            </a:r>
          </a:p>
          <a:p>
            <a:pPr marL="365760" marR="0" lvl="0" indent="-26416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ru-RU"/>
              <a:t>Рейтинговая система, соревновательный характер</a:t>
            </a:r>
          </a:p>
          <a:p>
            <a:pPr marL="365760" marR="0" lvl="0" indent="-26416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ru-RU"/>
              <a:t>Использование онлайн-дневников</a:t>
            </a:r>
          </a:p>
          <a:p>
            <a:pPr marL="365760" marR="0" lvl="0" indent="-26416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Noto Sans Symbols"/>
              <a:buChar char="▶"/>
            </a:pPr>
            <a:r>
              <a:rPr lang="ru-RU"/>
              <a:t>Онлайн-чат для всех женщин проекта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365760" marR="0" lvl="0" indent="-26416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endParaRPr sz="2700" b="0" i="0" u="none" strike="noStrike" cap="non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Конкурентные преимущества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63" descr="https://dzerginsk.by/uploads/bd/f1/bdf1dd8597c6e4336e4aa8f1cdb3569b.jpg"/>
          <p:cNvPicPr preferRelativeResize="0"/>
          <p:nvPr/>
        </p:nvPicPr>
        <p:blipFill rotWithShape="1">
          <a:blip r:embed="rId3">
            <a:alphaModFix/>
          </a:blip>
          <a:srcRect l="27989" r="33608" b="4544"/>
          <a:stretch/>
        </p:blipFill>
        <p:spPr>
          <a:xfrm>
            <a:off x="3058885" y="908720"/>
            <a:ext cx="2764971" cy="515462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Бизнес-модель</a:t>
            </a:r>
          </a:p>
        </p:txBody>
      </p:sp>
      <p:graphicFrame>
        <p:nvGraphicFramePr>
          <p:cNvPr id="165" name="Shape 165"/>
          <p:cNvGraphicFramePr/>
          <p:nvPr/>
        </p:nvGraphicFramePr>
        <p:xfrm>
          <a:off x="683568" y="1124744"/>
          <a:ext cx="7992850" cy="1774910"/>
        </p:xfrm>
        <a:graphic>
          <a:graphicData uri="http://schemas.openxmlformats.org/drawingml/2006/table">
            <a:tbl>
              <a:tblPr>
                <a:noFill/>
                <a:tableStyleId>{FB953201-C230-4277-9EB4-2EA977AEB5F2}</a:tableStyleId>
              </a:tblPr>
              <a:tblGrid>
                <a:gridCol w="5040550"/>
                <a:gridCol w="1190800"/>
                <a:gridCol w="753400"/>
                <a:gridCol w="1008100"/>
              </a:tblGrid>
              <a:tr h="7200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b="1"/>
                        <a:t>Разовые затраты</a:t>
                      </a:r>
                    </a:p>
                  </a:txBody>
                  <a:tcPr marL="28575" marR="28575" marT="19050" marB="1905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i="1"/>
                        <a:t>Наименование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i="1"/>
                        <a:t>Количество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i="1"/>
                        <a:t>Цена</a:t>
                      </a: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i="1"/>
                        <a:t>Сумма</a:t>
                      </a:r>
                    </a:p>
                  </a:txBody>
                  <a:tcPr marL="28575" marR="28575" marT="19050" marB="19050" anchor="b"/>
                </a:tc>
              </a:tr>
              <a:tr h="28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Оформление или аренда студии, для съемки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100000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100000</a:t>
                      </a:r>
                    </a:p>
                  </a:txBody>
                  <a:tcPr marL="25200" marR="25200" marT="16800" marB="16800" anchor="b"/>
                </a:tc>
              </a:tr>
              <a:tr h="275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Рабочие места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7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280000</a:t>
                      </a:r>
                    </a:p>
                  </a:txBody>
                  <a:tcPr marL="25200" marR="25200" marT="16800" marB="16800" anchor="b"/>
                </a:tc>
              </a:tr>
              <a:tr h="218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Покупка аппаратуры для видеосъемок (камера, микрофон)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100000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100000</a:t>
                      </a:r>
                    </a:p>
                  </a:txBody>
                  <a:tcPr marL="25200" marR="25200" marT="16800" marB="16800" anchor="b"/>
                </a:tc>
              </a:tr>
              <a:tr h="275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Открытие юр лица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30000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30000</a:t>
                      </a:r>
                    </a:p>
                  </a:txBody>
                  <a:tcPr marL="25200" marR="25200" marT="16800" marB="16800" anchor="b"/>
                </a:tc>
              </a:tr>
              <a:tr h="275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b="1"/>
                        <a:t>Итого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b="1"/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b="1"/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b="1"/>
                        <a:t>510 000</a:t>
                      </a:r>
                    </a:p>
                  </a:txBody>
                  <a:tcPr marL="25200" marR="25200" marT="16800" marB="16800" anchor="b"/>
                </a:tc>
              </a:tr>
            </a:tbl>
          </a:graphicData>
        </a:graphic>
      </p:graphicFrame>
      <p:graphicFrame>
        <p:nvGraphicFramePr>
          <p:cNvPr id="166" name="Shape 166"/>
          <p:cNvGraphicFramePr/>
          <p:nvPr/>
        </p:nvGraphicFramePr>
        <p:xfrm>
          <a:off x="683568" y="2924943"/>
          <a:ext cx="7992875" cy="3401990"/>
        </p:xfrm>
        <a:graphic>
          <a:graphicData uri="http://schemas.openxmlformats.org/drawingml/2006/table">
            <a:tbl>
              <a:tblPr>
                <a:noFill/>
                <a:tableStyleId>{FB953201-C230-4277-9EB4-2EA977AEB5F2}</a:tableStyleId>
              </a:tblPr>
              <a:tblGrid>
                <a:gridCol w="5112575"/>
                <a:gridCol w="1224125"/>
                <a:gridCol w="720075"/>
                <a:gridCol w="936100"/>
              </a:tblGrid>
              <a:tr h="1388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b="1"/>
                        <a:t>Ежемесячные затраты</a:t>
                      </a:r>
                    </a:p>
                  </a:txBody>
                  <a:tcPr marL="12700" marR="12700" marT="8475" marB="8475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Управляющий(СЕО проекта)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100000</a:t>
                      </a:r>
                    </a:p>
                  </a:txBody>
                  <a:tcPr marL="12700" marR="12700" marT="8475" marB="8475" anchor="b"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Маркетолог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80000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80000</a:t>
                      </a:r>
                    </a:p>
                  </a:txBody>
                  <a:tcPr marL="12700" marR="12700" marT="8475" marB="8475" anchor="b"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Сороконожка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12700" marR="12700" marT="8475" marB="8475" anchor="b"/>
                </a:tc>
              </a:tr>
              <a:tr h="260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Методолог (человек, который составляет курс)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80000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80000</a:t>
                      </a:r>
                    </a:p>
                  </a:txBody>
                  <a:tcPr marL="12700" marR="12700" marT="8475" marB="8475" anchor="b"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Модель, ведущая курс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70000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70000</a:t>
                      </a:r>
                    </a:p>
                  </a:txBody>
                  <a:tcPr marL="12700" marR="12700" marT="8475" marB="8475" anchor="b"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Оператор - монтажер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70000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70000</a:t>
                      </a:r>
                    </a:p>
                  </a:txBody>
                  <a:tcPr marL="12700" marR="12700" marT="8475" marB="8475" anchor="b"/>
                </a:tc>
              </a:tr>
              <a:tr h="260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Администратор курса (проверяет ДЗ и прочее)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12700" marR="12700" marT="8475" marB="8475" anchor="b"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Офис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40000</a:t>
                      </a:r>
                    </a:p>
                  </a:txBody>
                  <a:tcPr marL="12700" marR="12700" marT="8475" marB="8475" anchor="b"/>
                </a:tc>
              </a:tr>
              <a:tr h="138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Интернет в офисе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10000</a:t>
                      </a:r>
                    </a:p>
                  </a:txBody>
                  <a:tcPr marL="12700" marR="12700" marT="8475" marB="8475" anchor="b"/>
                </a:tc>
              </a:tr>
              <a:tr h="256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Сервисы, хостинги, конструкторы, рассылки, и прочее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20000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20000</a:t>
                      </a:r>
                    </a:p>
                  </a:txBody>
                  <a:tcPr marL="12700" marR="12700" marT="8475" marB="8475" anchor="b"/>
                </a:tc>
              </a:tr>
              <a:tr h="28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Бюджет на рекламу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300000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300000</a:t>
                      </a:r>
                    </a:p>
                  </a:txBody>
                  <a:tcPr marL="12700" marR="12700" marT="8475" marB="8475" anchor="b"/>
                </a:tc>
              </a:tr>
              <a:tr h="216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Бухгалтерские услуги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5000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5000</a:t>
                      </a:r>
                    </a:p>
                  </a:txBody>
                  <a:tcPr marL="12700" marR="12700" marT="8475" marB="8475" anchor="b"/>
                </a:tc>
              </a:tr>
              <a:tr h="260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Непредвиденные и мелкие расходы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1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30000</a:t>
                      </a:r>
                    </a:p>
                  </a:txBody>
                  <a:tcPr marL="12700" marR="12700" marT="8475" marB="8475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/>
                        <a:t>30000</a:t>
                      </a:r>
                    </a:p>
                  </a:txBody>
                  <a:tcPr marL="12700" marR="12700" marT="8475" marB="8475" anchor="b"/>
                </a:tc>
              </a:tr>
              <a:tr h="260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b="1"/>
                        <a:t>Итого</a:t>
                      </a:r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b="1"/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200" b="1"/>
                    </a:p>
                  </a:txBody>
                  <a:tcPr marL="25200" marR="25200" marT="16800" marB="1680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200" b="1"/>
                        <a:t>885 000</a:t>
                      </a:r>
                    </a:p>
                  </a:txBody>
                  <a:tcPr marL="25200" marR="25200" marT="16800" marB="1680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Доходы и расходы</a:t>
            </a:r>
          </a:p>
        </p:txBody>
      </p:sp>
      <p:graphicFrame>
        <p:nvGraphicFramePr>
          <p:cNvPr id="172" name="Shape 172"/>
          <p:cNvGraphicFramePr/>
          <p:nvPr/>
        </p:nvGraphicFramePr>
        <p:xfrm>
          <a:off x="1599625" y="1690075"/>
          <a:ext cx="5343525" cy="3948525"/>
        </p:xfrm>
        <a:graphic>
          <a:graphicData uri="http://schemas.openxmlformats.org/drawingml/2006/table">
            <a:tbl>
              <a:tblPr>
                <a:noFill/>
                <a:tableStyleId>{2AEA2F70-CF98-4922-A24D-AD4689D9EAFB}</a:tableStyleId>
              </a:tblPr>
              <a:tblGrid>
                <a:gridCol w="2667000"/>
                <a:gridCol w="2676525"/>
              </a:tblGrid>
              <a:tr h="438725">
                <a:tc grid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1 год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7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/>
                        <a:t>Расходы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9810001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/>
                        <a:t>Доходы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25500000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25">
                <a:tc grid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2 год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7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/>
                        <a:t>Расходы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7980000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/>
                        <a:t>Доходы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36000000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25">
                <a:tc gridSpan="2"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3 год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7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/>
                        <a:t>Расходы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7980000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/>
                        <a:t>Доходы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ru-RU" dirty="0"/>
                        <a:t>36000000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Доля</a:t>
            </a:r>
            <a:r>
              <a:rPr lang="ru-RU"/>
              <a:t> и</a:t>
            </a: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 доход инвестора</a:t>
            </a:r>
          </a:p>
        </p:txBody>
      </p:sp>
      <p:graphicFrame>
        <p:nvGraphicFramePr>
          <p:cNvPr id="178" name="Shape 178"/>
          <p:cNvGraphicFramePr/>
          <p:nvPr/>
        </p:nvGraphicFramePr>
        <p:xfrm>
          <a:off x="611560" y="1556791"/>
          <a:ext cx="7920900" cy="1785550"/>
        </p:xfrm>
        <a:graphic>
          <a:graphicData uri="http://schemas.openxmlformats.org/drawingml/2006/table">
            <a:tbl>
              <a:tblPr bandRow="1">
                <a:noFill/>
                <a:tableStyleId>{FB953201-C230-4277-9EB4-2EA977AEB5F2}</a:tableStyleId>
              </a:tblPr>
              <a:tblGrid>
                <a:gridCol w="6239175"/>
                <a:gridCol w="1681725"/>
              </a:tblGrid>
              <a:tr h="43205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Размер инвестиций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3 975 001</a:t>
                      </a:r>
                    </a:p>
                  </a:txBody>
                  <a:tcPr marL="28575" marR="28575" marT="19050" marB="19050" anchor="ctr"/>
                </a:tc>
              </a:tr>
              <a:tr h="42837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Итого сальдо за 36 месяцев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38 579 999</a:t>
                      </a:r>
                    </a:p>
                  </a:txBody>
                  <a:tcPr marL="28575" marR="28575" marT="19050" marB="19050" anchor="ctr"/>
                </a:tc>
              </a:tr>
              <a:tr h="4247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Доля инвестора с учетом ставки дисконтирования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14,13%</a:t>
                      </a:r>
                    </a:p>
                  </a:txBody>
                  <a:tcPr marL="28575" marR="28575" marT="19050" marB="19050" anchor="ctr"/>
                </a:tc>
              </a:tr>
              <a:tr h="50040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ru-RU" sz="1800"/>
                        <a:t>Срок возврата вложенных инвестиций</a:t>
                      </a: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100000"/>
                        <a:buFont typeface="Rambla"/>
                        <a:buAutoNum type="arabicPlain" startAt="8"/>
                      </a:pPr>
                      <a:r>
                        <a:rPr lang="ru-RU" sz="1800"/>
                        <a:t>месяцев</a:t>
                      </a:r>
                    </a:p>
                  </a:txBody>
                  <a:tcPr marL="28575" marR="28575" marT="19050" marB="190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218186" lvl="0" indent="0">
              <a:spcBef>
                <a:spcPts val="0"/>
              </a:spcBef>
              <a:buNone/>
            </a:pPr>
            <a:r>
              <a:rPr lang="ru-RU"/>
              <a:t>Школа “Давай изменимся” рентабельный проект, с высокой долей доходности и высокими темпами окупаемости. 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/>
              <a:t>Наш продукт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Rambla"/>
              <a:buNone/>
            </a:pPr>
            <a:r>
              <a:rPr lang="ru-RU" sz="4100" b="1" i="0" u="none" strike="noStrike" cap="non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Контакты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1708448" y="1556791"/>
            <a:ext cx="6400799" cy="371666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ru-RU" sz="2700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rPr>
              <a:t>Имя: Сергей Терехов</a:t>
            </a:r>
          </a:p>
          <a:p>
            <a:pPr marL="0" marR="0" lvl="0" indent="0" algn="l" rtl="0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ru-RU" sz="2700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rPr>
              <a:t>E-mail: thsbz@gmail.com</a:t>
            </a: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r>
              <a:rPr lang="ru-RU" sz="2700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rPr>
              <a:t>Телефон:  +</a:t>
            </a:r>
            <a:r>
              <a:rPr lang="ru-RU" sz="2800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rPr>
              <a:t>7 (977) 331-37-85</a:t>
            </a:r>
          </a:p>
          <a:p>
            <a:pPr marL="0" marR="0" lvl="0" indent="0" algn="l" rtl="0">
              <a:spcBef>
                <a:spcPts val="54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ru-RU" sz="2700">
                <a:solidFill>
                  <a:srgbClr val="888888"/>
                </a:solidFill>
                <a:latin typeface="Rambla"/>
                <a:ea typeface="Rambla"/>
                <a:cs typeface="Rambla"/>
                <a:sym typeface="Rambla"/>
              </a:rPr>
              <a:t>skype: dontsurrender2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547</Words>
  <Application>Microsoft Office PowerPoint</Application>
  <PresentationFormat>Экран (4:3)</PresentationFormat>
  <Paragraphs>167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Rambla</vt:lpstr>
      <vt:lpstr>Times New Roman</vt:lpstr>
      <vt:lpstr>Noto Sans Symbols</vt:lpstr>
      <vt:lpstr>Lucida Sans Unicode</vt:lpstr>
      <vt:lpstr>Verdana</vt:lpstr>
      <vt:lpstr>Открытая</vt:lpstr>
      <vt:lpstr>Слайд 1</vt:lpstr>
      <vt:lpstr>Команда</vt:lpstr>
      <vt:lpstr>Рынок/ возможности</vt:lpstr>
      <vt:lpstr>Клиенты и сегменты</vt:lpstr>
      <vt:lpstr>Проблема/альтернативные решения</vt:lpstr>
      <vt:lpstr>Технология</vt:lpstr>
      <vt:lpstr>Конкурентные преимущества</vt:lpstr>
      <vt:lpstr>Бизнес-модель</vt:lpstr>
      <vt:lpstr>Доходы и расходы</vt:lpstr>
      <vt:lpstr>Доля и доход инвестора</vt:lpstr>
      <vt:lpstr>Наш продукт</vt:lpstr>
      <vt:lpstr>Контакты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3</cp:revision>
  <dcterms:modified xsi:type="dcterms:W3CDTF">2017-05-18T06:37:48Z</dcterms:modified>
</cp:coreProperties>
</file>