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9"/>
  </p:notesMasterIdLst>
  <p:sldIdLst>
    <p:sldId id="256" r:id="rId2"/>
    <p:sldId id="273" r:id="rId3"/>
    <p:sldId id="258" r:id="rId4"/>
    <p:sldId id="257" r:id="rId5"/>
    <p:sldId id="275" r:id="rId6"/>
    <p:sldId id="276" r:id="rId7"/>
    <p:sldId id="277" r:id="rId8"/>
    <p:sldId id="278" r:id="rId9"/>
    <p:sldId id="263" r:id="rId10"/>
    <p:sldId id="279" r:id="rId11"/>
    <p:sldId id="265" r:id="rId12"/>
    <p:sldId id="266" r:id="rId13"/>
    <p:sldId id="274" r:id="rId14"/>
    <p:sldId id="272" r:id="rId15"/>
    <p:sldId id="268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CFE6"/>
    <a:srgbClr val="BCD3E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75" d="100"/>
          <a:sy n="75" d="100"/>
        </p:scale>
        <p:origin x="-123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294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FB709-C7A6-4518-835E-D632F9905882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9E9A72-7761-444B-AB50-C71476B6A50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hape 99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Shape 100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hape 168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Shape 169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hape 174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2771" name="Shape 175"/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0C75B786-83E2-4493-90B8-73FDD41A4FAC}" type="datetimeFigureOut">
              <a:rPr lang="ru-RU" smtClean="0"/>
              <a:pPr/>
              <a:t>22.05.2017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CA992F8-EF40-4B48-917A-BA7CA91B21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2041" y="1772816"/>
            <a:ext cx="7772400" cy="82195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Венчурный пансион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5976" y="2636912"/>
            <a:ext cx="4024536" cy="432048"/>
          </a:xfrm>
        </p:spPr>
        <p:txBody>
          <a:bodyPr>
            <a:normAutofit/>
          </a:bodyPr>
          <a:lstStyle/>
          <a:p>
            <a:r>
              <a:rPr lang="en-US" sz="1600" dirty="0" smtClean="0"/>
              <a:t>http://thsbz.ru/pancion</a:t>
            </a:r>
            <a:endParaRPr lang="ru-RU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294" t="8137" r="42491" b="76139"/>
          <a:stretch/>
        </p:blipFill>
        <p:spPr bwMode="auto">
          <a:xfrm>
            <a:off x="3779912" y="548680"/>
            <a:ext cx="1556658" cy="849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одзаголовок 2"/>
          <p:cNvSpPr txBox="1">
            <a:spLocks/>
          </p:cNvSpPr>
          <p:nvPr/>
        </p:nvSpPr>
        <p:spPr>
          <a:xfrm>
            <a:off x="2627784" y="6093296"/>
            <a:ext cx="6400800" cy="622920"/>
          </a:xfrm>
          <a:prstGeom prst="rect">
            <a:avLst/>
          </a:prstGeom>
        </p:spPr>
        <p:txBody>
          <a:bodyPr vert="horz" lIns="45720" rIns="45720">
            <a:normAutofit/>
          </a:bodyPr>
          <a:lstStyle>
            <a:lvl1pPr marL="0" marR="64008" indent="0" algn="r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None/>
              <a:defRPr kumimoji="0"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None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Терехов Сергей </a:t>
            </a:r>
            <a:endParaRPr lang="ru-RU" dirty="0"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095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Shape 102" descr="C:\Users\Пользователь\Desktop\РАБОТА НС\Проекты\школа стервы\item_4744.jpg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60848"/>
            <a:ext cx="8755063" cy="218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Shape 103"/>
          <p:cNvSpPr>
            <a:spLocks noChangeArrowheads="1"/>
          </p:cNvSpPr>
          <p:nvPr/>
        </p:nvSpPr>
        <p:spPr bwMode="auto">
          <a:xfrm>
            <a:off x="684213" y="1628775"/>
            <a:ext cx="78486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/>
          <a:lstStyle/>
          <a:p>
            <a:pPr algn="just"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  <a:t>Мы предлагаем войти в проект 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  <a:t>«Венчурный пансион» на </a:t>
            </a:r>
            <a:r>
              <a:rPr lang="ru-RU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  <a:t>стадии запуска 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  <a:t>в городе Москва.</a:t>
            </a:r>
            <a:endParaRPr lang="ru-RU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(Основной текст)"/>
              <a:sym typeface="Rambla" charset="0"/>
            </a:endParaRPr>
          </a:p>
          <a:p>
            <a:pPr algn="just"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  <a:t>Вложения </a:t>
            </a:r>
            <a:r>
              <a:rPr lang="ru-RU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  <a:t>составляют 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  <a:t> 9,2 </a:t>
            </a:r>
            <a:r>
              <a:rPr lang="ru-RU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  <a:t>млн. рублей</a:t>
            </a:r>
          </a:p>
          <a:p>
            <a:pPr algn="just"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  <a:t>Доходность 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  <a:t>– 4,11. </a:t>
            </a:r>
            <a:endParaRPr lang="ru-RU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(Основной текст)"/>
              <a:sym typeface="Rambla" charset="0"/>
            </a:endParaRPr>
          </a:p>
          <a:p>
            <a:pPr algn="just">
              <a:buClr>
                <a:srgbClr val="1FADCC"/>
              </a:buClr>
              <a:buSzPct val="100000"/>
              <a:buFont typeface="Noto Sans Symbols"/>
              <a:buChar char="➢"/>
            </a:pPr>
            <a:r>
              <a:rPr lang="ru-RU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  <a:t>Полный возврат инвестиций произойдет после </a:t>
            </a:r>
            <a:r>
              <a:rPr lang="ru-RU" sz="2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  <a:t>13 </a:t>
            </a:r>
            <a:r>
              <a:rPr lang="ru-RU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  <a:t>месяцев работы проекта</a:t>
            </a:r>
          </a:p>
          <a:p>
            <a:endParaRPr lang="ru-RU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(Основной текст)"/>
              <a:cs typeface="Times New Roman" pitchFamily="18" charset="0"/>
              <a:sym typeface="Times New Roman" pitchFamily="18" charset="0"/>
            </a:endParaRPr>
          </a:p>
          <a:p>
            <a:pPr>
              <a:buSzPct val="25000"/>
            </a:pPr>
            <a:r>
              <a:rPr lang="ru-RU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  <a:t/>
            </a:r>
            <a:br>
              <a:rPr lang="ru-RU" sz="3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(Основной текст)"/>
                <a:sym typeface="Rambla" charset="0"/>
              </a:rPr>
            </a:br>
            <a:endParaRPr lang="ru-RU" sz="3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(Основной текст)"/>
              <a:sym typeface="Rambla" charset="0"/>
            </a:endParaRPr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467544" y="332656"/>
            <a:ext cx="8229600" cy="720080"/>
          </a:xfrm>
          <a:prstGeom prst="rect">
            <a:avLst/>
          </a:prstGeom>
        </p:spPr>
        <p:txBody>
          <a:bodyPr vert="horz" anchor="t">
            <a:normAutofit fontScale="92500"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Наше</a:t>
            </a:r>
            <a:r>
              <a:rPr kumimoji="0" lang="ru-RU" sz="48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предложение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3874435"/>
          </a:xfrm>
        </p:spPr>
        <p:txBody>
          <a:bodyPr anchor="ctr">
            <a:normAutofit/>
          </a:bodyPr>
          <a:lstStyle/>
          <a:p>
            <a:pPr marL="109728" indent="0" algn="just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Венчурный пансионат поможет собрать команду очень выдающихся и профессиональных сотрудников для создания костяка инфраструктуры, которая послужит площадкой для открытия бизнеса начинающими предпринимателями. </a:t>
            </a:r>
          </a:p>
          <a:p>
            <a:pPr>
              <a:buNone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Pitch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99634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779912" y="1071235"/>
            <a:ext cx="4236018" cy="5040560"/>
          </a:xfrm>
        </p:spPr>
        <p:txBody>
          <a:bodyPr>
            <a:noAutofit/>
          </a:bodyPr>
          <a:lstStyle/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Краткая</a:t>
            </a:r>
            <a:r>
              <a:rPr lang="ru-RU" dirty="0" smtClean="0"/>
              <a:t> информация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11902" y="1268760"/>
            <a:ext cx="229550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бъект 1"/>
          <p:cNvSpPr txBox="1">
            <a:spLocks/>
          </p:cNvSpPr>
          <p:nvPr/>
        </p:nvSpPr>
        <p:spPr>
          <a:xfrm>
            <a:off x="3779912" y="2170969"/>
            <a:ext cx="4403294" cy="6120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sz="1200" dirty="0" smtClean="0"/>
          </a:p>
        </p:txBody>
      </p:sp>
      <p:sp>
        <p:nvSpPr>
          <p:cNvPr id="13" name="Объект 1"/>
          <p:cNvSpPr txBox="1">
            <a:spLocks/>
          </p:cNvSpPr>
          <p:nvPr/>
        </p:nvSpPr>
        <p:spPr>
          <a:xfrm>
            <a:off x="3900080" y="2918136"/>
            <a:ext cx="4388418" cy="6120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sz="1200" dirty="0" smtClean="0"/>
          </a:p>
        </p:txBody>
      </p:sp>
      <p:sp>
        <p:nvSpPr>
          <p:cNvPr id="16" name="Объект 1"/>
          <p:cNvSpPr txBox="1">
            <a:spLocks/>
          </p:cNvSpPr>
          <p:nvPr/>
        </p:nvSpPr>
        <p:spPr>
          <a:xfrm>
            <a:off x="3900080" y="3832013"/>
            <a:ext cx="4388418" cy="61206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ru-RU" sz="1200" dirty="0" smtClean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03925659"/>
              </p:ext>
            </p:extLst>
          </p:nvPr>
        </p:nvGraphicFramePr>
        <p:xfrm>
          <a:off x="539552" y="1268760"/>
          <a:ext cx="7848872" cy="4127648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3194067"/>
                <a:gridCol w="4654805"/>
              </a:tblGrid>
              <a:tr h="129153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Категория/бизнес модель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Клиенты: Малый и средний бизнес</a:t>
                      </a:r>
                    </a:p>
                    <a:p>
                      <a:r>
                        <a:rPr lang="ru-RU" sz="1600" dirty="0" smtClean="0"/>
                        <a:t>Модель монетизации: Партнерские программы</a:t>
                      </a:r>
                    </a:p>
                  </a:txBody>
                  <a:tcPr/>
                </a:tc>
              </a:tr>
              <a:tr h="619472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География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Текущая: Россия</a:t>
                      </a:r>
                    </a:p>
                    <a:p>
                      <a:r>
                        <a:rPr lang="ru-RU" sz="1600" dirty="0" smtClean="0"/>
                        <a:t>Через 3-5 лет: Азия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  <a:tr h="857200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Требуемые инвестиции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Требуемая сумма: 9,2 млн. руб.</a:t>
                      </a:r>
                    </a:p>
                    <a:p>
                      <a:r>
                        <a:rPr lang="ru-RU" sz="1600" dirty="0" smtClean="0"/>
                        <a:t>На маркетинг, ФОТ, развитие партнерской сети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  <a:tr h="1149846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Команда </a:t>
                      </a:r>
                    </a:p>
                    <a:p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Основатели: Управляющий(СЕО)</a:t>
                      </a:r>
                    </a:p>
                    <a:p>
                      <a:r>
                        <a:rPr lang="ru-RU" sz="1600" dirty="0" smtClean="0"/>
                        <a:t>Сотрудники: 10</a:t>
                      </a:r>
                    </a:p>
                    <a:p>
                      <a:r>
                        <a:rPr lang="ru-RU" sz="1600" dirty="0" smtClean="0"/>
                        <a:t>Состав Маркетинг -2, Технари - 4 Продажи-1, Другое-3</a:t>
                      </a:r>
                      <a:endParaRPr lang="ru-RU" sz="160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8037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45232" y="1865206"/>
            <a:ext cx="3970784" cy="3514395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endParaRPr lang="ru-RU" sz="1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SzPct val="131000"/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Times New Roman" panose="02020603050405020304" pitchFamily="18" charset="0"/>
              </a:rPr>
              <a:t>1-е инвестиции: от инвестора 9,2имлн. руб.</a:t>
            </a:r>
          </a:p>
          <a:p>
            <a:pPr>
              <a:buSzPct val="131000"/>
              <a:buFont typeface="Wingdings" panose="05000000000000000000" pitchFamily="2" charset="2"/>
              <a:buChar char="Ø"/>
            </a:pPr>
            <a:r>
              <a:rPr lang="ru-RU" sz="1400" dirty="0" smtClean="0">
                <a:cs typeface="Times New Roman" panose="02020603050405020304" pitchFamily="18" charset="0"/>
              </a:rPr>
              <a:t>Возврат инвестиций: не более 13 месяцев</a:t>
            </a:r>
          </a:p>
          <a:p>
            <a:pPr marL="109728" indent="0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компании</a:t>
            </a:r>
            <a:endParaRPr lang="ru-RU" dirty="0"/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4788024" y="1633727"/>
            <a:ext cx="3970784" cy="215531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84782327"/>
              </p:ext>
            </p:extLst>
          </p:nvPr>
        </p:nvGraphicFramePr>
        <p:xfrm>
          <a:off x="4932040" y="2060848"/>
          <a:ext cx="3672408" cy="576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1656184"/>
              </a:tblGrid>
              <a:tr h="57606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Общая сумма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9,2</a:t>
                      </a:r>
                      <a:r>
                        <a:rPr lang="ru-RU" sz="1400" baseline="0" dirty="0" smtClean="0"/>
                        <a:t> млн. руб.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Подзаголовок 2"/>
          <p:cNvSpPr txBox="1">
            <a:spLocks/>
          </p:cNvSpPr>
          <p:nvPr/>
        </p:nvSpPr>
        <p:spPr>
          <a:xfrm>
            <a:off x="4770377" y="1416381"/>
            <a:ext cx="5113784" cy="44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algn="l"/>
            <a:r>
              <a:rPr lang="ru-RU" sz="25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Инвесторы и инвестиции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345232" y="1416381"/>
            <a:ext cx="6400800" cy="622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algn="l"/>
            <a:r>
              <a:rPr lang="ru-RU" sz="25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вехи компании</a:t>
            </a: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>
          <a:xfrm>
            <a:off x="4770377" y="4118852"/>
            <a:ext cx="5113784" cy="448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algn="l"/>
            <a:r>
              <a:rPr lang="ru-RU" sz="25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компании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57836871"/>
              </p:ext>
            </p:extLst>
          </p:nvPr>
        </p:nvGraphicFramePr>
        <p:xfrm>
          <a:off x="4937212" y="4797152"/>
          <a:ext cx="3672408" cy="11521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1656184"/>
              </a:tblGrid>
              <a:tr h="57606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Основатели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76,26%</a:t>
                      </a:r>
                      <a:endParaRPr lang="ru-RU" sz="1400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Инвесторы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23,74%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8842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115" descr="C:\Users\Пользователь\Desktop\РАБОТА НС\Проекты\школа стервы\human-65924_1920.jpg"/>
          <p:cNvPicPr preferRelativeResize="0"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549275"/>
            <a:ext cx="8926513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Рынок/ возможности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187624" y="2060848"/>
            <a:ext cx="2376264" cy="230425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Существуют бизнес акселераторы, задача которых получить свою комиссию при получении инвестиций</a:t>
            </a:r>
            <a:endParaRPr lang="ru-RU" sz="1400" dirty="0"/>
          </a:p>
        </p:txBody>
      </p:sp>
      <p:sp>
        <p:nvSpPr>
          <p:cNvPr id="8" name="Овал 7"/>
          <p:cNvSpPr/>
          <p:nvPr/>
        </p:nvSpPr>
        <p:spPr>
          <a:xfrm>
            <a:off x="5089958" y="1964667"/>
            <a:ext cx="2592288" cy="2471599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Венчурный пансион </a:t>
            </a:r>
            <a:r>
              <a:rPr lang="ru-RU" sz="1400" dirty="0"/>
              <a:t>напрямую заинтересован в успешном запуске и квантовом развитии каждого проекта</a:t>
            </a:r>
          </a:p>
        </p:txBody>
      </p:sp>
      <p:sp>
        <p:nvSpPr>
          <p:cNvPr id="11" name="Стрелка вправо 10"/>
          <p:cNvSpPr/>
          <p:nvPr/>
        </p:nvSpPr>
        <p:spPr>
          <a:xfrm rot="5400000">
            <a:off x="1046208" y="4684880"/>
            <a:ext cx="1196653" cy="46805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инвестиции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331639" y="5652729"/>
            <a:ext cx="1878393" cy="5760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Новый Проект</a:t>
            </a:r>
            <a:endParaRPr lang="ru-RU" dirty="0"/>
          </a:p>
        </p:txBody>
      </p:sp>
      <p:sp>
        <p:nvSpPr>
          <p:cNvPr id="15" name="Стрелка вправо 14"/>
          <p:cNvSpPr/>
          <p:nvPr/>
        </p:nvSpPr>
        <p:spPr>
          <a:xfrm rot="16200000">
            <a:off x="2377680" y="4733361"/>
            <a:ext cx="1196653" cy="468052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комиссия</a:t>
            </a:r>
            <a:endParaRPr lang="ru-RU" sz="1200" dirty="0"/>
          </a:p>
        </p:txBody>
      </p:sp>
      <p:sp>
        <p:nvSpPr>
          <p:cNvPr id="17" name="Стрелка вправо 16"/>
          <p:cNvSpPr/>
          <p:nvPr/>
        </p:nvSpPr>
        <p:spPr>
          <a:xfrm rot="20113299">
            <a:off x="4205290" y="4209014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советы</a:t>
            </a:r>
            <a:endParaRPr lang="ru-RU" sz="1200" dirty="0"/>
          </a:p>
        </p:txBody>
      </p:sp>
      <p:sp>
        <p:nvSpPr>
          <p:cNvPr id="18" name="Стрелка вправо 17"/>
          <p:cNvSpPr/>
          <p:nvPr/>
        </p:nvSpPr>
        <p:spPr>
          <a:xfrm>
            <a:off x="3798247" y="2966440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поддержка</a:t>
            </a:r>
            <a:endParaRPr lang="ru-RU" sz="1200" dirty="0"/>
          </a:p>
        </p:txBody>
      </p:sp>
      <p:sp>
        <p:nvSpPr>
          <p:cNvPr id="19" name="Стрелка вправо 18"/>
          <p:cNvSpPr/>
          <p:nvPr/>
        </p:nvSpPr>
        <p:spPr>
          <a:xfrm rot="2148146">
            <a:off x="4189034" y="1677313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инвестиции</a:t>
            </a:r>
            <a:endParaRPr lang="ru-RU" sz="1200" dirty="0"/>
          </a:p>
        </p:txBody>
      </p:sp>
      <p:sp>
        <p:nvSpPr>
          <p:cNvPr id="20" name="Стрелка вправо 19"/>
          <p:cNvSpPr/>
          <p:nvPr/>
        </p:nvSpPr>
        <p:spPr>
          <a:xfrm rot="19884867" flipH="1">
            <a:off x="7530956" y="1571583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критика</a:t>
            </a:r>
            <a:endParaRPr lang="ru-RU" sz="1200" dirty="0"/>
          </a:p>
        </p:txBody>
      </p:sp>
      <p:sp>
        <p:nvSpPr>
          <p:cNvPr id="21" name="Стрелка вправо 20"/>
          <p:cNvSpPr/>
          <p:nvPr/>
        </p:nvSpPr>
        <p:spPr>
          <a:xfrm flipH="1">
            <a:off x="7773165" y="2966440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обучение</a:t>
            </a:r>
            <a:endParaRPr lang="ru-RU" sz="1200" dirty="0"/>
          </a:p>
        </p:txBody>
      </p:sp>
      <p:sp>
        <p:nvSpPr>
          <p:cNvPr id="22" name="Стрелка вправо 21"/>
          <p:cNvSpPr/>
          <p:nvPr/>
        </p:nvSpPr>
        <p:spPr>
          <a:xfrm rot="1669654" flipH="1">
            <a:off x="7531746" y="4139294"/>
            <a:ext cx="1260000" cy="5400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err="1" smtClean="0"/>
              <a:t>менторство</a:t>
            </a:r>
            <a:endParaRPr lang="ru-RU" sz="12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485299" y="5652729"/>
            <a:ext cx="1990626" cy="57606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Готовый бизнес</a:t>
            </a:r>
            <a:endParaRPr lang="ru-RU" dirty="0"/>
          </a:p>
        </p:txBody>
      </p:sp>
      <p:sp>
        <p:nvSpPr>
          <p:cNvPr id="13" name="Стрелка вправо с вырезом 12"/>
          <p:cNvSpPr/>
          <p:nvPr/>
        </p:nvSpPr>
        <p:spPr>
          <a:xfrm rot="5400000">
            <a:off x="5994558" y="4521598"/>
            <a:ext cx="972107" cy="1116125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543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clipartbest.com/cliparts/Rid/67g/Rid67gBdT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3" y="967816"/>
            <a:ext cx="7416824" cy="4836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Молодые амбициозные люди с большим количеством идей для развития в разных сферах, 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которые готовы и очень хотят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реализовать свои проекты, но отсутствие опыта, поддержки, ресурсов и инвестиций не дает им это осуществить.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Клиенты и сегменты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2394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439693773"/>
              </p:ext>
            </p:extLst>
          </p:nvPr>
        </p:nvGraphicFramePr>
        <p:xfrm>
          <a:off x="539552" y="1255210"/>
          <a:ext cx="7920880" cy="42113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60240"/>
                <a:gridCol w="576064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Проблема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Открытие своего бизнеса заставляет людей идти на отчаянные поступки, брать кредиты, подвергаться рискам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Альтернативы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Поиск инвесторов самостоятельно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Почему есть потребность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Любому</a:t>
                      </a:r>
                      <a:r>
                        <a:rPr lang="ru-RU" baseline="0" dirty="0" smtClean="0"/>
                        <a:t> потенциальному предпринимателю требуется помощь в поисках инвестиций, поддержка, советы, </a:t>
                      </a:r>
                      <a:r>
                        <a:rPr lang="ru-RU" baseline="0" dirty="0" err="1" smtClean="0"/>
                        <a:t>менторство</a:t>
                      </a:r>
                      <a:r>
                        <a:rPr lang="ru-RU" baseline="0" dirty="0" smtClean="0"/>
                        <a:t> для выхода на рынок уже готового бизнеса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Доказательство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 98% людей – первый год в бизнесе не успешный.</a:t>
                      </a:r>
                    </a:p>
                    <a:p>
                      <a:r>
                        <a:rPr lang="ru-RU" dirty="0" smtClean="0"/>
                        <a:t>90% людей бросили начатое дело, так как не поняли главных принципов успеха.</a:t>
                      </a:r>
                    </a:p>
                    <a:p>
                      <a:r>
                        <a:rPr lang="ru-RU" dirty="0" smtClean="0"/>
                        <a:t>И только 5-8% людей понимают, что успех не приходит сразу.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Проблема/альтернативные решения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88189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3347864" y="1484784"/>
            <a:ext cx="2160240" cy="4032448"/>
          </a:xfrm>
          <a:prstGeom prst="rect">
            <a:avLst/>
          </a:prstGeom>
          <a:effectLst>
            <a:softEdge rad="635000"/>
          </a:effectLst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35000" dirty="0" smtClean="0">
                <a:solidFill>
                  <a:srgbClr val="BCD3EE"/>
                </a:solidFill>
              </a:rPr>
              <a:t>!</a:t>
            </a:r>
            <a:endParaRPr lang="ru-RU" sz="35000" dirty="0">
              <a:solidFill>
                <a:srgbClr val="BCD3EE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1238026"/>
            <a:ext cx="8229600" cy="4525963"/>
          </a:xfrm>
        </p:spPr>
        <p:txBody>
          <a:bodyPr>
            <a:normAutofit/>
          </a:bodyPr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ЦП: Ключевой ценностью для клиента является оказанная помощь со стороны профессиональной команды для реанимации/запуска нового проекта</a:t>
            </a:r>
          </a:p>
          <a:p>
            <a:pPr marL="109728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Сторителлинг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Получение на выходе наших клиентов готового бизнеса и умение правильно им управлять</a:t>
            </a:r>
          </a:p>
          <a:p>
            <a:pPr marL="109728" indent="0">
              <a:buNone/>
            </a:pPr>
            <a:endParaRPr lang="ru-RU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«Секретный соус»: Уникальный проект, не имеющий аналогов в России</a:t>
            </a:r>
          </a:p>
          <a:p>
            <a:pPr marL="109728" indent="0"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Ваше решение/продукт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2501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Технология</a:t>
            </a:r>
            <a:endParaRPr lang="ru-RU" dirty="0"/>
          </a:p>
        </p:txBody>
      </p:sp>
      <p:sp>
        <p:nvSpPr>
          <p:cNvPr id="4" name="Выноска со стрелкой вниз 3"/>
          <p:cNvSpPr/>
          <p:nvPr/>
        </p:nvSpPr>
        <p:spPr>
          <a:xfrm>
            <a:off x="5004048" y="1340768"/>
            <a:ext cx="3528392" cy="3744416"/>
          </a:xfrm>
          <a:prstGeom prst="downArrowCallout">
            <a:avLst/>
          </a:prstGeom>
          <a:solidFill>
            <a:schemeClr val="accent1"/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Предприниматели в венчурном пансионе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5976" y="5212365"/>
            <a:ext cx="4464496" cy="129614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Готовый и успешный бизнес</a:t>
            </a:r>
            <a:endParaRPr lang="ru-RU" dirty="0"/>
          </a:p>
        </p:txBody>
      </p:sp>
      <p:sp>
        <p:nvSpPr>
          <p:cNvPr id="7" name="Стрелка вправо с вырезом 6"/>
          <p:cNvSpPr/>
          <p:nvPr/>
        </p:nvSpPr>
        <p:spPr>
          <a:xfrm>
            <a:off x="1075794" y="1988840"/>
            <a:ext cx="2848946" cy="79208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Обучение предпринимательскому делу</a:t>
            </a:r>
            <a:endParaRPr lang="ru-RU" sz="1200" dirty="0"/>
          </a:p>
        </p:txBody>
      </p:sp>
      <p:sp>
        <p:nvSpPr>
          <p:cNvPr id="9" name="Стрелка вправо с вырезом 8"/>
          <p:cNvSpPr/>
          <p:nvPr/>
        </p:nvSpPr>
        <p:spPr>
          <a:xfrm>
            <a:off x="1691680" y="1196752"/>
            <a:ext cx="2888704" cy="79208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Помощь в поиске инвестиций </a:t>
            </a:r>
            <a:endParaRPr lang="ru-RU" sz="1200" dirty="0"/>
          </a:p>
        </p:txBody>
      </p:sp>
      <p:sp>
        <p:nvSpPr>
          <p:cNvPr id="10" name="Стрелка вправо с вырезом 9"/>
          <p:cNvSpPr/>
          <p:nvPr/>
        </p:nvSpPr>
        <p:spPr>
          <a:xfrm>
            <a:off x="1691680" y="2756689"/>
            <a:ext cx="2848946" cy="79208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Доработка идеи до идеальной</a:t>
            </a:r>
            <a:endParaRPr lang="ru-RU" sz="1200" dirty="0"/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1075794" y="3548777"/>
            <a:ext cx="2848946" cy="792088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Наставничество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422222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i.siteapi.org/qSI7bZqwvGk9x3Y0z1arZdXw0TQ=/fit-in/1024x768/center/top/e2e5e724bebb78c.s.siteapi.org/img/fca3fe3d493cde25a932e13160f10369bfa3359c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4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908720"/>
            <a:ext cx="496855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Профессиональные сотрудники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Разработанная площадка для открытия бизнеса начинающими предпринимателями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Специалист по привлечению инвестиций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Бизнес-образование сотрудников</a:t>
            </a:r>
          </a:p>
          <a:p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Менторство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Выпуск готового бизнеса</a:t>
            </a:r>
          </a:p>
          <a:p>
            <a:pPr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Конкурентные преимущества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2087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dzerginsk.by/uploads/bd/f1/bdf1dd8597c6e4336e4aa8f1cdb3569b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990" r="33608" b="4544"/>
          <a:stretch/>
        </p:blipFill>
        <p:spPr bwMode="auto">
          <a:xfrm>
            <a:off x="3058886" y="908720"/>
            <a:ext cx="2764971" cy="5154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Бизнес-модель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7544" y="1124744"/>
          <a:ext cx="8280918" cy="5194647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1008112"/>
                <a:gridCol w="1008112"/>
                <a:gridCol w="144014"/>
                <a:gridCol w="576066"/>
                <a:gridCol w="1296144"/>
                <a:gridCol w="576064"/>
                <a:gridCol w="1152128"/>
                <a:gridCol w="216024"/>
                <a:gridCol w="234023"/>
                <a:gridCol w="2070231"/>
              </a:tblGrid>
              <a:tr h="14438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Бизнес идея 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(наименование, дескриптор)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Назначение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Автор 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(ФИО, тел.)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pPr rtl="0" fontAlgn="b"/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 anchor="b"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/>
                        <a:t>Дата и место разработки</a:t>
                      </a:r>
                    </a:p>
                    <a:p>
                      <a:pPr algn="l" rtl="0" fontAlgn="b"/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rowSpan="2" gridSpan="2"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"</a:t>
                      </a:r>
                      <a:r>
                        <a:rPr lang="ru-RU" sz="700" dirty="0" err="1"/>
                        <a:t>Канвас</a:t>
                      </a:r>
                      <a:r>
                        <a:rPr lang="ru-RU" sz="700" dirty="0"/>
                        <a:t>" макет бизнес модели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88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/>
                        <a:t>Венчурный пансион. Бизнес откроет каждый.</a:t>
                      </a:r>
                      <a:endParaRPr lang="ru-RU" sz="7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ru-RU" sz="700"/>
                        <a:t>Предпринимательский хаб с командой и ресурсами.</a:t>
                      </a:r>
                      <a:endParaRPr lang="ru-RU" sz="7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Терехов Сергей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/>
                        <a:t>10.04.2017 Москва</a:t>
                      </a:r>
                    </a:p>
                    <a:p>
                      <a:pPr algn="l" rtl="0" fontAlgn="b"/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38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7. Ключевые партнеры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8. Ключевые действия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1. Ключевые ценности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rtl="0" fontAlgn="b"/>
                      <a:r>
                        <a:rPr lang="ru-RU" sz="700"/>
                        <a:t>4. Взаимоотношения с клиентами</a:t>
                      </a:r>
                      <a:endParaRPr lang="ru-RU" sz="7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 fontAlgn="b"/>
                      <a:endParaRPr lang="ru-RU" sz="5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2.Сегменты клиентов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</a:tr>
              <a:tr h="986795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Инвесторы</a:t>
                      </a:r>
                      <a:br>
                        <a:rPr lang="ru-RU" sz="700" dirty="0"/>
                      </a:br>
                      <a:r>
                        <a:rPr lang="ru-RU" sz="700" dirty="0" err="1"/>
                        <a:t>Физ</a:t>
                      </a:r>
                      <a:r>
                        <a:rPr lang="ru-RU" sz="700" dirty="0"/>
                        <a:t> лица- партнеры - </a:t>
                      </a:r>
                      <a:r>
                        <a:rPr lang="ru-RU" sz="700" dirty="0" err="1"/>
                        <a:t>привлеченцы</a:t>
                      </a:r>
                      <a:r>
                        <a:rPr lang="ru-RU" sz="700" dirty="0"/>
                        <a:t/>
                      </a:r>
                      <a:br>
                        <a:rPr lang="ru-RU" sz="700" dirty="0"/>
                      </a:br>
                      <a:r>
                        <a:rPr lang="ru-RU" sz="700" dirty="0"/>
                        <a:t>Арендодатель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Абитуриенты наши и есть партнеры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Обустройство </a:t>
                      </a:r>
                      <a:r>
                        <a:rPr lang="ru-RU" sz="700" dirty="0" err="1"/>
                        <a:t>Хаба</a:t>
                      </a:r>
                      <a:r>
                        <a:rPr lang="ru-RU" sz="700" dirty="0"/>
                        <a:t/>
                      </a:r>
                      <a:br>
                        <a:rPr lang="ru-RU" sz="700" dirty="0"/>
                      </a:br>
                      <a:r>
                        <a:rPr lang="ru-RU" sz="700" dirty="0"/>
                        <a:t>Привлечение абитуриентов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Формирование команды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Открытие юр лиц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Привлечение инвестиций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Открытие проектов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Развитие проектов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(возможно продажа проектов)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ru-RU" sz="700"/>
                        <a:t>Каждый кто хочет открыть бизнес может обратиться в нашу компанию и мы предоставляем ему команду и ресурсы, для открытия. При этом он ничем не рескует. Мы предоставляем ему не только ресурсы для бизнеса, но и жилье, еду, одежду(все конечно самое простое). Мы делаем путь к своему бизесу незаметным. Хочешь - стартуй бизнес. Так же мы выборочно по желанию обучать своих абитуриентов. При этом для начала работы достаточно просто приехать. Об остальном позаботимся мы.</a:t>
                      </a:r>
                      <a:endParaRPr lang="ru-RU" sz="7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Продумайте и запишите: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1 Осведомленность: Просто успешными кейсами, они сами запускают </a:t>
                      </a:r>
                      <a:r>
                        <a:rPr lang="ru-RU" sz="700" dirty="0" err="1"/>
                        <a:t>виральный</a:t>
                      </a:r>
                      <a:r>
                        <a:rPr lang="ru-RU" sz="700" dirty="0"/>
                        <a:t> эффект, снимаем видео ролики о жизни нашей компании, и выкладываем. выступаем на </a:t>
                      </a:r>
                      <a:r>
                        <a:rPr lang="ru-RU" sz="700" dirty="0" err="1"/>
                        <a:t>конфференциях</a:t>
                      </a:r>
                      <a:r>
                        <a:rPr lang="ru-RU" sz="700" dirty="0"/>
                        <a:t> и прочее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2 Оценка: По отзывам других участников, по дню открытых дверей, по открытости нашей компании, Запрос обратной связи от наших абитуриентов. Мониторинг репутации в интернете.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3 Покупка: Просто приезжаешь и остаешься на </a:t>
                      </a:r>
                      <a:r>
                        <a:rPr lang="ru-RU" sz="700" dirty="0" err="1"/>
                        <a:t>подготовительнйый</a:t>
                      </a:r>
                      <a:r>
                        <a:rPr lang="ru-RU" sz="700" dirty="0"/>
                        <a:t> этап.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4 Работа: после поступления к нам работа только начинается, мы окружаем </a:t>
                      </a:r>
                      <a:r>
                        <a:rPr lang="ru-RU" sz="700" dirty="0" err="1"/>
                        <a:t>тьеплом</a:t>
                      </a:r>
                      <a:r>
                        <a:rPr lang="ru-RU" sz="700" dirty="0"/>
                        <a:t> и заботой абитуриента, обучаем его и прокачиваем по многим пунктам.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 fontAlgn="b"/>
                      <a:endParaRPr lang="ru-RU" sz="5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/>
                        <a:t>Молодые (18-30) М и Ж, которые хотят открыть свое дело, но их что-то останавливает, отсутствие знаний, опыта, команды, финансов и прочего. А так же уже работающие бизнесы, которым нужно увеличится, ускориться и прочее. (соответсвенно уже готовые предприниматели 30+ М и Ж) у которых уже есть какой- либо бизнес, или кто является эжкспертом в своей области( так мы сможем их быстро конвертировать в деньги)</a:t>
                      </a:r>
                      <a:endParaRPr lang="ru-RU" sz="7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</a:tr>
              <a:tr h="87524">
                <a:tc rowSpan="3">
                  <a:txBody>
                    <a:bodyPr/>
                    <a:lstStyle/>
                    <a:p>
                      <a:pPr algn="l" rtl="0" fontAlgn="b"/>
                      <a:endParaRPr lang="ru-RU" sz="700" dirty="0"/>
                    </a:p>
                  </a:txBody>
                  <a:tcPr marL="3589" marR="3589" marT="2393" marB="2393"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6. Ключевые ресурсы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pPr algn="l" rtl="0" fontAlgn="b"/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rowSpan="3" gridSpan="2">
                  <a:txBody>
                    <a:bodyPr/>
                    <a:lstStyle/>
                    <a:p>
                      <a:pPr algn="l"/>
                      <a:endParaRPr lang="ru-RU" sz="700"/>
                    </a:p>
                  </a:txBody>
                  <a:tcPr marL="3589" marR="3589" marT="2393" marB="2393"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l" rtl="0" fontAlgn="b"/>
                      <a:r>
                        <a:rPr lang="ru-RU" sz="700" dirty="0" smtClean="0"/>
                        <a:t>3. </a:t>
                      </a:r>
                      <a:r>
                        <a:rPr lang="ru-RU" sz="700" dirty="0"/>
                        <a:t>Каналы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 sz="500"/>
                    </a:p>
                  </a:txBody>
                  <a:tcPr marL="3589" marR="3589" marT="2393" marB="2393" anchor="b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endParaRPr lang="ru-RU" sz="700" dirty="0"/>
                    </a:p>
                  </a:txBody>
                  <a:tcPr marL="3589" marR="3589" marT="2393" marB="2393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Персонал (расписано в </a:t>
                      </a:r>
                      <a:r>
                        <a:rPr lang="ru-RU" sz="700" dirty="0" err="1"/>
                        <a:t>Фин</a:t>
                      </a:r>
                      <a:r>
                        <a:rPr lang="ru-RU" sz="700" dirty="0"/>
                        <a:t> модели)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Мое время и </a:t>
                      </a:r>
                      <a:r>
                        <a:rPr lang="ru-RU" sz="700" dirty="0" err="1"/>
                        <a:t>энергния</a:t>
                      </a:r>
                      <a:r>
                        <a:rPr lang="ru-RU" sz="700" dirty="0"/>
                        <a:t/>
                      </a:r>
                      <a:br>
                        <a:rPr lang="ru-RU" sz="700" dirty="0"/>
                      </a:br>
                      <a:r>
                        <a:rPr lang="ru-RU" sz="700" dirty="0"/>
                        <a:t>Финансовые ресурсы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Помещение в Москве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Советы, польза любого характера,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Стажеры.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Все, что может быть полезно и бесплатно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rowSpan="2" hMerge="1">
                  <a:txBody>
                    <a:bodyPr/>
                    <a:lstStyle/>
                    <a:p>
                      <a:pPr algn="l" rtl="0" fontAlgn="b"/>
                      <a:endParaRPr lang="ru-RU" sz="8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224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Огромный резонансный фон, PR, </a:t>
                      </a:r>
                      <a:r>
                        <a:rPr lang="ru-RU" sz="700" dirty="0" err="1"/>
                        <a:t>таргетирование</a:t>
                      </a:r>
                      <a:r>
                        <a:rPr lang="ru-RU" sz="700" dirty="0"/>
                        <a:t> в социальных сетях, выставки, конференции, порталы о работе, партнеры по привлечению. CPA сети. SEO трафик, доски объявлений, площадки рекламные </a:t>
                      </a:r>
                      <a:r>
                        <a:rPr lang="ru-RU" sz="700" dirty="0" err="1"/>
                        <a:t>агрегаторы</a:t>
                      </a:r>
                      <a:r>
                        <a:rPr lang="ru-RU" sz="700" dirty="0"/>
                        <a:t> инвестиций и многое другое.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373">
                <a:tc gridSpan="5"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9. Структура расходов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0" fontAlgn="b"/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rtl="0" fontAlgn="b"/>
                      <a:r>
                        <a:rPr lang="ru-RU" sz="700"/>
                        <a:t>5. Потоки доходов</a:t>
                      </a:r>
                      <a:endParaRPr lang="ru-RU" sz="7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13985"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Управляющий(СЕО) 130000</a:t>
                      </a:r>
                      <a:br>
                        <a:rPr lang="ru-RU" sz="700" dirty="0"/>
                      </a:br>
                      <a:r>
                        <a:rPr lang="ru-RU" sz="700" dirty="0" err="1"/>
                        <a:t>Маркетолог</a:t>
                      </a:r>
                      <a:r>
                        <a:rPr lang="ru-RU" sz="700" dirty="0"/>
                        <a:t> 80000</a:t>
                      </a:r>
                      <a:br>
                        <a:rPr lang="ru-RU" sz="700" dirty="0"/>
                      </a:br>
                      <a:r>
                        <a:rPr lang="ru-RU" sz="700" dirty="0" err="1"/>
                        <a:t>Директолог</a:t>
                      </a:r>
                      <a:r>
                        <a:rPr lang="ru-RU" sz="700" dirty="0"/>
                        <a:t> 70000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Программист 80000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Сороконожка 40000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Менеджер по продажам 50000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SEO Специалист 60000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Системный администратор 60000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Кадровик 50000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Бухгалтер 80000</a:t>
                      </a:r>
                      <a:br>
                        <a:rPr lang="ru-RU" sz="700" dirty="0"/>
                      </a:br>
                      <a:r>
                        <a:rPr lang="ru-RU" sz="700" dirty="0" err="1"/>
                        <a:t>Привлеченец</a:t>
                      </a:r>
                      <a:r>
                        <a:rPr lang="ru-RU" sz="700" dirty="0"/>
                        <a:t> инвестиций 100000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ru-RU" sz="700"/>
                        <a:t>Офис - ХАБ 100000</a:t>
                      </a:r>
                      <a:br>
                        <a:rPr lang="ru-RU" sz="700"/>
                      </a:br>
                      <a:r>
                        <a:rPr lang="ru-RU" sz="700"/>
                        <a:t>Интернет 10000</a:t>
                      </a:r>
                      <a:br>
                        <a:rPr lang="ru-RU" sz="700"/>
                      </a:br>
                      <a:r>
                        <a:rPr lang="ru-RU" sz="700"/>
                        <a:t>Связь 15000</a:t>
                      </a:r>
                      <a:br>
                        <a:rPr lang="ru-RU" sz="700"/>
                      </a:br>
                      <a:r>
                        <a:rPr lang="ru-RU" sz="700"/>
                        <a:t>Хостинги и сервисы 20000</a:t>
                      </a:r>
                      <a:endParaRPr lang="ru-RU" sz="7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pPr rtl="0" fontAlgn="b"/>
                      <a:endParaRPr lang="ru-RU" sz="8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rtl="0" fontAlgn="b"/>
                      <a:r>
                        <a:rPr lang="ru-RU" sz="700"/>
                        <a:t>80 процентов от чистой прибыли достается нам, так как без нашего хаба этого бизнеса не было бы и такой опыт, который у нас получает абитуриент- он нигде не получит.</a:t>
                      </a:r>
                      <a:br>
                        <a:rPr lang="ru-RU" sz="700"/>
                      </a:br>
                      <a:r>
                        <a:rPr lang="ru-RU" sz="700"/>
                        <a:t>В нашем случае наоборот получится что наша бухгалтерия будет переводить чистую прибыль абитуриенту на его реквизиты.</a:t>
                      </a:r>
                      <a:endParaRPr lang="ru-RU" sz="70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rtl="0" fontAlgn="b"/>
                      <a:r>
                        <a:rPr lang="ru-RU" sz="700" dirty="0"/>
                        <a:t>ВИДЫ 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Чистая прибыль от проекта, а все остальное - это отдельная бизнес модель</a:t>
                      </a:r>
                      <a:br>
                        <a:rPr lang="ru-RU" sz="700" dirty="0"/>
                      </a:br>
                      <a:r>
                        <a:rPr lang="ru-RU" sz="700" dirty="0"/>
                        <a:t>Так же </a:t>
                      </a:r>
                      <a:r>
                        <a:rPr lang="ru-RU" sz="700" dirty="0" err="1"/>
                        <a:t>абитур</a:t>
                      </a:r>
                      <a:r>
                        <a:rPr lang="ru-RU" sz="700" dirty="0"/>
                        <a:t> может открыть еще бизнесы на базе нашего </a:t>
                      </a:r>
                      <a:r>
                        <a:rPr lang="ru-RU" sz="700" dirty="0" err="1"/>
                        <a:t>хаба</a:t>
                      </a:r>
                      <a:r>
                        <a:rPr lang="ru-RU" sz="700" dirty="0"/>
                        <a:t> и тогда оплата </a:t>
                      </a:r>
                      <a:r>
                        <a:rPr lang="ru-RU" sz="700" dirty="0" err="1"/>
                        <a:t>буджет</a:t>
                      </a:r>
                      <a:r>
                        <a:rPr lang="ru-RU" sz="700" dirty="0"/>
                        <a:t> уже 50 процентов от чистой прибыли, так как первый проект уже будет приносить прибыль</a:t>
                      </a:r>
                      <a:endParaRPr lang="ru-RU" sz="700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589" marR="3589" marT="2393" marB="2393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8901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hape 171"/>
          <p:cNvSpPr txBox="1">
            <a:spLocks noGrp="1"/>
          </p:cNvSpPr>
          <p:nvPr>
            <p:ph type="title"/>
          </p:nvPr>
        </p:nvSpPr>
        <p:spPr/>
        <p:txBody>
          <a:bodyPr tIns="45700" bIns="45700"/>
          <a:lstStyle/>
          <a:p>
            <a:pPr eaLnBrk="1" hangingPunct="1">
              <a:spcBef>
                <a:spcPct val="0"/>
              </a:spcBef>
              <a:buClr>
                <a:srgbClr val="464646"/>
              </a:buClr>
              <a:buSzPct val="25000"/>
              <a:buFont typeface="Rambla" charset="0"/>
              <a:buNone/>
            </a:pPr>
            <a:r>
              <a:rPr lang="ru-RU" smtClean="0">
                <a:solidFill>
                  <a:srgbClr val="464646"/>
                </a:solidFill>
                <a:latin typeface="Rambla" charset="0"/>
                <a:cs typeface="Arial" pitchFamily="34" charset="0"/>
                <a:sym typeface="Rambla" charset="0"/>
              </a:rPr>
              <a:t>Доходы и расходы</a:t>
            </a:r>
          </a:p>
        </p:txBody>
      </p:sp>
      <p:graphicFrame>
        <p:nvGraphicFramePr>
          <p:cNvPr id="172" name="Shape 172"/>
          <p:cNvGraphicFramePr>
            <a:graphicFrameLocks noGrp="1"/>
          </p:cNvGraphicFramePr>
          <p:nvPr/>
        </p:nvGraphicFramePr>
        <p:xfrm>
          <a:off x="1600200" y="1690688"/>
          <a:ext cx="5343525" cy="3943350"/>
        </p:xfrm>
        <a:graphic>
          <a:graphicData uri="http://schemas.openxmlformats.org/drawingml/2006/table">
            <a:tbl>
              <a:tblPr bandRow="1">
                <a:tableStyleId>{BDBED569-4797-4DF1-A0F4-6AAB3CD982D8}</a:tableStyleId>
              </a:tblPr>
              <a:tblGrid>
                <a:gridCol w="2667000"/>
                <a:gridCol w="2676525"/>
              </a:tblGrid>
              <a:tr h="4381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1 год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Расходы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17 591 000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Доходы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25 099 085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</a:tr>
              <a:tr h="4381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2 год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Расходы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11 376 000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Доходы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57 600 000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</a:tr>
              <a:tr h="43815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3 год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Расходы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11 376 000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Доходы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  <a:sym typeface="Arial" pitchFamily="34" charset="0"/>
                        </a:rPr>
                        <a:t>57 600 000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91425" marR="91425" marT="91425" marB="91425" horzOverflow="overflow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hape 177"/>
          <p:cNvSpPr txBox="1">
            <a:spLocks noGrp="1"/>
          </p:cNvSpPr>
          <p:nvPr>
            <p:ph type="title"/>
          </p:nvPr>
        </p:nvSpPr>
        <p:spPr/>
        <p:txBody>
          <a:bodyPr tIns="45700" bIns="45700"/>
          <a:lstStyle/>
          <a:p>
            <a:pPr eaLnBrk="1" hangingPunct="1">
              <a:spcBef>
                <a:spcPct val="0"/>
              </a:spcBef>
              <a:buClr>
                <a:srgbClr val="464646"/>
              </a:buClr>
              <a:buSzPct val="25000"/>
              <a:buFont typeface="Rambla" charset="0"/>
              <a:buNone/>
            </a:pPr>
            <a:r>
              <a:rPr lang="ru-RU" smtClean="0">
                <a:solidFill>
                  <a:srgbClr val="464646"/>
                </a:solidFill>
                <a:latin typeface="Rambla" charset="0"/>
                <a:cs typeface="Arial" pitchFamily="34" charset="0"/>
                <a:sym typeface="Rambla" charset="0"/>
              </a:rPr>
              <a:t>Доля и доход инвестора</a:t>
            </a:r>
          </a:p>
        </p:txBody>
      </p:sp>
      <p:graphicFrame>
        <p:nvGraphicFramePr>
          <p:cNvPr id="178" name="Shape 178"/>
          <p:cNvGraphicFramePr>
            <a:graphicFrameLocks noGrp="1"/>
          </p:cNvGraphicFramePr>
          <p:nvPr/>
        </p:nvGraphicFramePr>
        <p:xfrm>
          <a:off x="611188" y="1557338"/>
          <a:ext cx="7921625" cy="1727646"/>
        </p:xfrm>
        <a:graphic>
          <a:graphicData uri="http://schemas.openxmlformats.org/drawingml/2006/table">
            <a:tbl>
              <a:tblPr/>
              <a:tblGrid>
                <a:gridCol w="6238875"/>
                <a:gridCol w="1682750"/>
              </a:tblGrid>
              <a:tr h="4318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Размер инвестиций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9639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9 207 000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9639D">
                        <a:alpha val="20000"/>
                      </a:srgbClr>
                    </a:solidFill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Итого сальдо за 36 месяцев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53 189 723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  <a:sym typeface="Arial" pitchFamily="34" charset="0"/>
                      </a:endParaRP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Доля инвестора с учетом ставки дисконтирования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9639D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23,74 %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9639D">
                        <a:alpha val="20000"/>
                      </a:srgbClr>
                    </a:solidFill>
                  </a:tcPr>
                </a:tc>
              </a:tr>
              <a:tr h="44177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25000"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Срок возврата вложенных инвестиций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Rambla" charset="0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sym typeface="Arial" pitchFamily="34" charset="0"/>
                        </a:rPr>
                        <a:t>13 месяцев</a:t>
                      </a:r>
                    </a:p>
                  </a:txBody>
                  <a:tcPr marL="28575" marR="28575" marT="19050" marB="19050" anchor="ctr" horzOverflow="overflow">
                    <a:lnL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9639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право с вырезом 3"/>
          <p:cNvSpPr/>
          <p:nvPr/>
        </p:nvSpPr>
        <p:spPr>
          <a:xfrm>
            <a:off x="1619672" y="1556792"/>
            <a:ext cx="6264696" cy="3600400"/>
          </a:xfrm>
          <a:prstGeom prst="notchedRightArrow">
            <a:avLst/>
          </a:prstGeom>
          <a:ln>
            <a:solidFill>
              <a:srgbClr val="BCCFE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Каналы: Целевая аудитория очень обширна, большое количество начинающих предпринимателей</a:t>
            </a:r>
          </a:p>
          <a:p>
            <a:endParaRPr lang="ru-RU" sz="1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 продаж: Доходы от первого реализованного проекта поступать будут спустя 3 месяца работы с клиентом  </a:t>
            </a:r>
          </a:p>
          <a:p>
            <a:endParaRPr lang="ru-RU" sz="1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9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Масштабируемость</a:t>
            </a:r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Клонирование бизнеса по крупным регионам России </a:t>
            </a:r>
          </a:p>
          <a:p>
            <a:endParaRPr lang="ru-RU" sz="1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на клиента: Ежемесячные расходы составляют 948тыс. руб./10потенциальных клиентов = 94,8 тыс. руб. на предпринимателя</a:t>
            </a:r>
          </a:p>
          <a:p>
            <a:endParaRPr lang="ru-RU" sz="19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19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Маркетинговые расходы: Ежемесячные расходы на маркетинг сейчас и после инвестиций</a:t>
            </a:r>
            <a:endParaRPr lang="ru-RU" sz="1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Стратегия выхода на рынок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8694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Инвестиции/предложение</a:t>
            </a:r>
            <a:endParaRPr lang="ru-RU" dirty="0"/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3347864" y="1484784"/>
            <a:ext cx="2160240" cy="4032448"/>
          </a:xfrm>
          <a:prstGeom prst="rect">
            <a:avLst/>
          </a:prstGeom>
          <a:effectLst>
            <a:softEdge rad="635000"/>
          </a:effectLst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35000" dirty="0">
                <a:solidFill>
                  <a:srgbClr val="BCD3EE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375933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Контакты</a:t>
            </a:r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708448" y="1556792"/>
            <a:ext cx="6400800" cy="37166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Clr>
                <a:srgbClr val="888888"/>
              </a:buClr>
              <a:buSzPct val="25000"/>
              <a:defRPr/>
            </a:pPr>
            <a:r>
              <a:rPr lang="ru-RU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Rambla" charset="0"/>
              </a:rPr>
              <a:t>Имя: Сергей Терехов</a:t>
            </a:r>
          </a:p>
          <a:p>
            <a:pPr algn="l">
              <a:spcBef>
                <a:spcPts val="538"/>
              </a:spcBef>
              <a:buClr>
                <a:srgbClr val="888888"/>
              </a:buClr>
              <a:buSzPct val="25000"/>
              <a:defRPr/>
            </a:pPr>
            <a:r>
              <a:rPr lang="ru-RU" sz="27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Rambla" charset="0"/>
              </a:rPr>
              <a:t>E-mail</a:t>
            </a:r>
            <a:r>
              <a:rPr lang="ru-RU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Rambla" charset="0"/>
              </a:rPr>
              <a:t>: 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thsbzru@gmail.com 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Rambla" charset="0"/>
              </a:rPr>
              <a:t>Телефон:  +</a:t>
            </a:r>
            <a:r>
              <a:rPr lang="ru-RU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Rambla" charset="0"/>
              </a:rPr>
              <a:t>7 (977) 331-37-85</a:t>
            </a:r>
          </a:p>
          <a:p>
            <a:pPr algn="l">
              <a:spcBef>
                <a:spcPts val="538"/>
              </a:spcBef>
              <a:buClr>
                <a:srgbClr val="888888"/>
              </a:buClr>
              <a:buSzPct val="25000"/>
              <a:defRPr/>
            </a:pPr>
            <a:r>
              <a:rPr lang="ru-RU" sz="27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Rambla" charset="0"/>
              </a:rPr>
              <a:t>skype</a:t>
            </a:r>
            <a:r>
              <a:rPr lang="ru-RU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Rambla" charset="0"/>
              </a:rPr>
              <a:t>: dontsurrender2</a:t>
            </a:r>
            <a:endParaRPr lang="ru-RU" sz="27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Rambl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294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713</TotalTime>
  <Words>860</Words>
  <Application>Microsoft Office PowerPoint</Application>
  <PresentationFormat>Экран (4:3)</PresentationFormat>
  <Paragraphs>169</Paragraphs>
  <Slides>17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Открытая</vt:lpstr>
      <vt:lpstr>Венчурный пансион</vt:lpstr>
      <vt:lpstr>Слайд 2</vt:lpstr>
      <vt:lpstr>Pitch</vt:lpstr>
      <vt:lpstr>Краткая информация</vt:lpstr>
      <vt:lpstr>История компании</vt:lpstr>
      <vt:lpstr>Рынок/ возможности</vt:lpstr>
      <vt:lpstr>Клиенты и сегменты</vt:lpstr>
      <vt:lpstr>Проблема/альтернативные решения</vt:lpstr>
      <vt:lpstr>Ваше решение/продукт</vt:lpstr>
      <vt:lpstr>Технология</vt:lpstr>
      <vt:lpstr>Конкурентные преимущества</vt:lpstr>
      <vt:lpstr>Бизнес-модель</vt:lpstr>
      <vt:lpstr>Доходы и расходы</vt:lpstr>
      <vt:lpstr>Доля и доход инвестора</vt:lpstr>
      <vt:lpstr>Стратегия выхода на рынок</vt:lpstr>
      <vt:lpstr>Инвестиции/предложение</vt:lpstr>
      <vt:lpstr>Контакты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Венчурный пансион</dc:title>
  <dc:creator>Олег</dc:creator>
  <cp:lastModifiedBy>Пользователь</cp:lastModifiedBy>
  <cp:revision>66</cp:revision>
  <dcterms:created xsi:type="dcterms:W3CDTF">2017-04-08T16:11:49Z</dcterms:created>
  <dcterms:modified xsi:type="dcterms:W3CDTF">2017-05-22T15:34:22Z</dcterms:modified>
</cp:coreProperties>
</file>