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9"/>
  </p:notesMasterIdLst>
  <p:sldIdLst>
    <p:sldId id="256" r:id="rId2"/>
    <p:sldId id="273" r:id="rId3"/>
    <p:sldId id="258" r:id="rId4"/>
    <p:sldId id="275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266" r:id="rId15"/>
    <p:sldId id="274" r:id="rId16"/>
    <p:sldId id="272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CFE6"/>
    <a:srgbClr val="BCD3E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100" d="100"/>
          <a:sy n="100" d="100"/>
        </p:scale>
        <p:origin x="-516" y="5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294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FB709-C7A6-4518-835E-D632F9905882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9E9A72-7761-444B-AB50-C71476B6A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hape 99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Shape 100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hape 106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Shape 107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hape 168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Shape 169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hape 174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1" name="Shape 175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thsbz.ru/thsstyl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2041" y="1772816"/>
            <a:ext cx="7772400" cy="82195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Нечего надеть?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5976" y="2636912"/>
            <a:ext cx="4024536" cy="432048"/>
          </a:xfrm>
        </p:spPr>
        <p:txBody>
          <a:bodyPr>
            <a:normAutofit/>
          </a:bodyPr>
          <a:lstStyle/>
          <a:p>
            <a:r>
              <a:rPr lang="en-US" sz="1600" b="1" dirty="0" smtClean="0">
                <a:hlinkClick r:id="rId2"/>
              </a:rPr>
              <a:t>http://thsbz.ru/thsstyle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294" t="8137" r="42491" b="76139"/>
          <a:stretch/>
        </p:blipFill>
        <p:spPr bwMode="auto">
          <a:xfrm>
            <a:off x="3779912" y="548680"/>
            <a:ext cx="1556658" cy="849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2627784" y="6093296"/>
            <a:ext cx="6400800" cy="622920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Терехов Сергей </a:t>
            </a:r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095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Shape 102" descr="C:\Users\Пользователь\Desktop\РАБОТА НС\Проекты\школа стервы\item_4744.jpg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195513"/>
            <a:ext cx="8755063" cy="218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Shape 103"/>
          <p:cNvSpPr>
            <a:spLocks noChangeArrowheads="1"/>
          </p:cNvSpPr>
          <p:nvPr/>
        </p:nvSpPr>
        <p:spPr bwMode="auto">
          <a:xfrm>
            <a:off x="684213" y="1628775"/>
            <a:ext cx="78486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just"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 dirty="0">
                <a:latin typeface="Arial (Основной текст)"/>
                <a:sym typeface="Rambla" charset="0"/>
              </a:rPr>
              <a:t>Мы предлагаем войти в проект </a:t>
            </a:r>
            <a:r>
              <a:rPr lang="ru-RU" sz="2700" dirty="0" smtClean="0">
                <a:latin typeface="Arial (Основной текст)"/>
                <a:sym typeface="Rambla" charset="0"/>
              </a:rPr>
              <a:t>«Нечего надеть?»  </a:t>
            </a:r>
            <a:r>
              <a:rPr lang="ru-RU" sz="2700" dirty="0">
                <a:latin typeface="Arial (Основной текст)"/>
                <a:sym typeface="Rambla" charset="0"/>
              </a:rPr>
              <a:t>на стадии запуска </a:t>
            </a:r>
            <a:r>
              <a:rPr lang="ru-RU" sz="2700" dirty="0" smtClean="0">
                <a:latin typeface="Arial (Основной текст)"/>
                <a:sym typeface="Rambla" charset="0"/>
              </a:rPr>
              <a:t>по всей России.</a:t>
            </a:r>
            <a:endParaRPr lang="ru-RU" sz="2700" dirty="0">
              <a:latin typeface="Arial (Основной текст)"/>
              <a:sym typeface="Rambla" charset="0"/>
            </a:endParaRPr>
          </a:p>
          <a:p>
            <a:pPr algn="just"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 dirty="0">
                <a:latin typeface="Arial (Основной текст)"/>
                <a:sym typeface="Rambla" charset="0"/>
              </a:rPr>
              <a:t>Вложениями составляют </a:t>
            </a:r>
            <a:r>
              <a:rPr lang="ru-RU" sz="2700" dirty="0" smtClean="0">
                <a:latin typeface="Arial (Основной текст)"/>
                <a:sym typeface="Rambla" charset="0"/>
              </a:rPr>
              <a:t>3,175 млн</a:t>
            </a:r>
            <a:r>
              <a:rPr lang="ru-RU" sz="2700" dirty="0">
                <a:latin typeface="Arial (Основной текст)"/>
                <a:sym typeface="Rambla" charset="0"/>
              </a:rPr>
              <a:t>. рублей</a:t>
            </a:r>
          </a:p>
          <a:p>
            <a:pPr algn="just"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 dirty="0">
                <a:latin typeface="Arial (Основной текст)"/>
                <a:sym typeface="Rambla" charset="0"/>
              </a:rPr>
              <a:t>Доходность - </a:t>
            </a:r>
            <a:r>
              <a:rPr lang="ru-RU" sz="2700" dirty="0" smtClean="0">
                <a:latin typeface="Arial (Основной текст)"/>
                <a:sym typeface="Rambla" charset="0"/>
              </a:rPr>
              <a:t>3,36. </a:t>
            </a:r>
            <a:endParaRPr lang="ru-RU" sz="2700" dirty="0">
              <a:latin typeface="Arial (Основной текст)"/>
              <a:sym typeface="Rambla" charset="0"/>
            </a:endParaRPr>
          </a:p>
          <a:p>
            <a:pPr algn="just"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 dirty="0">
                <a:latin typeface="Arial (Основной текст)"/>
                <a:sym typeface="Rambla" charset="0"/>
              </a:rPr>
              <a:t>Полный возврат инвестиций произойдет после 8 месяцев работы проекта</a:t>
            </a:r>
          </a:p>
          <a:p>
            <a:endParaRPr lang="ru-RU" sz="3500" dirty="0">
              <a:latin typeface="Arial (Основной текст)"/>
              <a:cs typeface="Times New Roman" pitchFamily="18" charset="0"/>
              <a:sym typeface="Times New Roman" pitchFamily="18" charset="0"/>
            </a:endParaRPr>
          </a:p>
          <a:p>
            <a:pPr>
              <a:buSzPct val="25000"/>
            </a:pPr>
            <a:r>
              <a:rPr lang="ru-RU" sz="3500" dirty="0">
                <a:latin typeface="Arial (Основной текст)"/>
                <a:sym typeface="Rambla" charset="0"/>
              </a:rPr>
              <a:t/>
            </a:r>
            <a:br>
              <a:rPr lang="ru-RU" sz="3500" dirty="0">
                <a:latin typeface="Arial (Основной текст)"/>
                <a:sym typeface="Rambla" charset="0"/>
              </a:rPr>
            </a:br>
            <a:endParaRPr lang="ru-RU" sz="3500" dirty="0">
              <a:latin typeface="Arial (Основной текст)"/>
              <a:sym typeface="Rambla" charset="0"/>
            </a:endParaRPr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467544" y="332656"/>
            <a:ext cx="8229600" cy="720080"/>
          </a:xfrm>
          <a:prstGeom prst="rect">
            <a:avLst/>
          </a:prstGeom>
        </p:spPr>
        <p:txBody>
          <a:bodyPr vert="horz" anchor="t">
            <a:normAutofit fontScale="925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Наше</a:t>
            </a:r>
            <a:r>
              <a:rPr kumimoji="0" lang="ru-RU" sz="48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предложение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3874435"/>
          </a:xfrm>
        </p:spPr>
        <p:txBody>
          <a:bodyPr anchor="ctr">
            <a:normAutofit/>
          </a:bodyPr>
          <a:lstStyle/>
          <a:p>
            <a:pPr algn="just">
              <a:buNone/>
            </a:pPr>
            <a:r>
              <a:rPr lang="ru-RU" dirty="0" smtClean="0"/>
              <a:t>    Данный проект  предполагает собрать замечательную </a:t>
            </a:r>
            <a:r>
              <a:rPr lang="ru-RU" dirty="0" err="1" smtClean="0"/>
              <a:t>команду-онлайн</a:t>
            </a:r>
            <a:r>
              <a:rPr lang="ru-RU" smtClean="0"/>
              <a:t> , </a:t>
            </a:r>
            <a:r>
              <a:rPr lang="ru-RU" dirty="0" smtClean="0"/>
              <a:t>состоящую из стилистов, имиджмейкеров. Эта команда будет работать над образами женщин. Мы поможем подчеркнуть индивидуальность женщины.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Pitch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9963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109"/>
          <p:cNvSpPr txBox="1">
            <a:spLocks noGrp="1"/>
          </p:cNvSpPr>
          <p:nvPr>
            <p:ph idx="1"/>
          </p:nvPr>
        </p:nvSpPr>
        <p:spPr/>
        <p:txBody>
          <a:bodyPr tIns="45700" bIns="45700"/>
          <a:lstStyle/>
          <a:p>
            <a:pPr marL="365125" indent="-263525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Noto Sans Symbols"/>
              <a:buChar char="➢"/>
            </a:pPr>
            <a:r>
              <a:rPr lang="ru-RU" sz="2600" dirty="0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  <a:t>Сергей Терехов – идейный основатель проекта - предприниматель</a:t>
            </a:r>
          </a:p>
          <a:p>
            <a:pPr marL="365125" indent="-263525" eaLnBrk="1" hangingPunct="1">
              <a:lnSpc>
                <a:spcPct val="90000"/>
              </a:lnSpc>
              <a:spcAft>
                <a:spcPct val="0"/>
              </a:spcAft>
              <a:buFont typeface="Noto Sans Symbols"/>
              <a:buChar char="➢"/>
            </a:pPr>
            <a:r>
              <a:rPr lang="ru-RU" sz="2600" dirty="0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  <a:t>Алина </a:t>
            </a:r>
            <a:r>
              <a:rPr lang="ru-RU" sz="2600" dirty="0" err="1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  <a:t>Барсукова</a:t>
            </a:r>
            <a:r>
              <a:rPr lang="ru-RU" sz="2600" dirty="0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  <a:t> – изящная модель-стилист, мама по совместительству</a:t>
            </a:r>
          </a:p>
          <a:p>
            <a:pPr marL="365125" indent="-263525" eaLnBrk="1" hangingPunct="1">
              <a:lnSpc>
                <a:spcPct val="90000"/>
              </a:lnSpc>
              <a:spcAft>
                <a:spcPct val="0"/>
              </a:spcAft>
              <a:buFont typeface="Noto Sans Symbols"/>
              <a:buChar char="➢"/>
            </a:pPr>
            <a:r>
              <a:rPr lang="ru-RU" sz="2600" dirty="0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  <a:t>Дарья Терехова  -  </a:t>
            </a:r>
            <a:r>
              <a:rPr lang="ru-RU" sz="2600" dirty="0" err="1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  <a:t>креативный</a:t>
            </a:r>
            <a:r>
              <a:rPr lang="ru-RU" sz="2600" dirty="0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  <a:t> редактор – сценарист</a:t>
            </a:r>
          </a:p>
          <a:p>
            <a:pPr marL="365125" indent="-263525" eaLnBrk="1" hangingPunct="1">
              <a:lnSpc>
                <a:spcPct val="90000"/>
              </a:lnSpc>
              <a:spcAft>
                <a:spcPct val="0"/>
              </a:spcAft>
              <a:buFont typeface="Noto Sans Symbols"/>
              <a:buChar char="➢"/>
            </a:pPr>
            <a:r>
              <a:rPr lang="ru-RU" sz="2600" dirty="0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  <a:t>Наталия Спиридонова – «ездовая лошадка»</a:t>
            </a:r>
          </a:p>
          <a:p>
            <a:pPr marL="365125" indent="-263525" eaLnBrk="1" hangingPunct="1">
              <a:lnSpc>
                <a:spcPct val="90000"/>
              </a:lnSpc>
              <a:spcAft>
                <a:spcPct val="0"/>
              </a:spcAft>
              <a:buSzPct val="25000"/>
              <a:buFont typeface="Noto Sans Symbols"/>
              <a:buNone/>
            </a:pPr>
            <a:r>
              <a:rPr lang="ru-RU" sz="2400" dirty="0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</a:br>
            <a:endParaRPr lang="ru-RU" sz="2400" dirty="0" smtClean="0">
              <a:solidFill>
                <a:srgbClr val="000000"/>
              </a:solidFill>
              <a:latin typeface="Arial (Основной текст)"/>
              <a:cs typeface="Arial" pitchFamily="34" charset="0"/>
              <a:sym typeface="Rambla" charset="0"/>
            </a:endParaRPr>
          </a:p>
        </p:txBody>
      </p:sp>
      <p:sp>
        <p:nvSpPr>
          <p:cNvPr id="10243" name="Shape 110"/>
          <p:cNvSpPr txBox="1">
            <a:spLocks noGrp="1"/>
          </p:cNvSpPr>
          <p:nvPr>
            <p:ph type="title"/>
          </p:nvPr>
        </p:nvSpPr>
        <p:spPr/>
        <p:txBody>
          <a:bodyPr tIns="45700" bIns="45700"/>
          <a:lstStyle/>
          <a:p>
            <a:pPr>
              <a:buClr>
                <a:srgbClr val="464646"/>
              </a:buClr>
              <a:buSzPct val="25000"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</a:t>
            </a:r>
            <a:endParaRPr lang="ru-RU" sz="3600" dirty="0" smtClean="0">
              <a:solidFill>
                <a:srgbClr val="464646"/>
              </a:solidFill>
              <a:latin typeface="Rambla" charset="0"/>
              <a:cs typeface="Arial" pitchFamily="34" charset="0"/>
              <a:sym typeface="Rambla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779912" y="1071235"/>
            <a:ext cx="4236018" cy="5040560"/>
          </a:xfrm>
        </p:spPr>
        <p:txBody>
          <a:bodyPr>
            <a:noAutofit/>
          </a:bodyPr>
          <a:lstStyle/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Краткая</a:t>
            </a:r>
            <a:r>
              <a:rPr lang="ru-RU" dirty="0" smtClean="0"/>
              <a:t> информация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11902" y="1268760"/>
            <a:ext cx="229550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3779912" y="2170969"/>
            <a:ext cx="4403294" cy="6120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ru-RU" sz="1200" dirty="0" smtClean="0"/>
          </a:p>
        </p:txBody>
      </p:sp>
      <p:sp>
        <p:nvSpPr>
          <p:cNvPr id="13" name="Объект 1"/>
          <p:cNvSpPr txBox="1">
            <a:spLocks/>
          </p:cNvSpPr>
          <p:nvPr/>
        </p:nvSpPr>
        <p:spPr>
          <a:xfrm>
            <a:off x="3900080" y="2918136"/>
            <a:ext cx="4388418" cy="6120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ru-RU" sz="1200" dirty="0" smtClean="0"/>
          </a:p>
        </p:txBody>
      </p:sp>
      <p:sp>
        <p:nvSpPr>
          <p:cNvPr id="16" name="Объект 1"/>
          <p:cNvSpPr txBox="1">
            <a:spLocks/>
          </p:cNvSpPr>
          <p:nvPr/>
        </p:nvSpPr>
        <p:spPr>
          <a:xfrm>
            <a:off x="3900080" y="3832013"/>
            <a:ext cx="4388418" cy="6120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ru-RU" sz="1200" dirty="0" smtClean="0"/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03925659"/>
              </p:ext>
            </p:extLst>
          </p:nvPr>
        </p:nvGraphicFramePr>
        <p:xfrm>
          <a:off x="827584" y="1196752"/>
          <a:ext cx="7848872" cy="351587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3194067"/>
                <a:gridCol w="4654805"/>
              </a:tblGrid>
              <a:tr h="61947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География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Текущая: Россия</a:t>
                      </a:r>
                    </a:p>
                    <a:p>
                      <a:r>
                        <a:rPr lang="ru-RU" sz="1600" dirty="0" smtClean="0"/>
                        <a:t>Через 3-5 лет: Европа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</a:tr>
              <a:tr h="8572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Требуемые инвестиции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Требуемая сумма: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3,175 млн</a:t>
                      </a:r>
                      <a:r>
                        <a:rPr lang="ru-RU" sz="1600" dirty="0" smtClean="0"/>
                        <a:t>. руб.</a:t>
                      </a:r>
                    </a:p>
                    <a:p>
                      <a:r>
                        <a:rPr lang="ru-RU" sz="1600" dirty="0" smtClean="0"/>
                        <a:t>На маркетинг, ФОТ, развитие партнерской сети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</a:tr>
              <a:tr h="114984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Команда 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Основатели: Управляющий(СЕО)</a:t>
                      </a:r>
                    </a:p>
                    <a:p>
                      <a:r>
                        <a:rPr lang="ru-RU" sz="1600" dirty="0" smtClean="0"/>
                        <a:t>Сотрудники: 5</a:t>
                      </a:r>
                    </a:p>
                    <a:p>
                      <a:r>
                        <a:rPr lang="ru-RU" sz="1600" dirty="0" smtClean="0"/>
                        <a:t>Состав Маркетинг -4, Технари - 1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</a:tr>
              <a:tr h="67975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Другое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Дата основания: 2017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8037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45232" y="1865206"/>
            <a:ext cx="3970784" cy="351439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ct val="131000"/>
              <a:buFont typeface="Wingdings" panose="05000000000000000000" pitchFamily="2" charset="2"/>
              <a:buChar char="Ø"/>
            </a:pPr>
            <a:r>
              <a:rPr lang="ru-RU" sz="1400" dirty="0" smtClean="0">
                <a:cs typeface="Times New Roman" panose="02020603050405020304" pitchFamily="18" charset="0"/>
              </a:rPr>
              <a:t>Основание: 2017</a:t>
            </a:r>
          </a:p>
          <a:p>
            <a:pPr>
              <a:buSzPct val="131000"/>
              <a:buFont typeface="Wingdings" panose="05000000000000000000" pitchFamily="2" charset="2"/>
              <a:buChar char="Ø"/>
            </a:pPr>
            <a:r>
              <a:rPr lang="ru-RU" sz="1400" dirty="0" smtClean="0">
                <a:cs typeface="Times New Roman" panose="02020603050405020304" pitchFamily="18" charset="0"/>
              </a:rPr>
              <a:t>1-е инвестиции: от инвестора 3,175млн. руб.</a:t>
            </a:r>
          </a:p>
          <a:p>
            <a:pPr>
              <a:buSzPct val="131000"/>
              <a:buFont typeface="Wingdings" panose="05000000000000000000" pitchFamily="2" charset="2"/>
              <a:buChar char="Ø"/>
            </a:pPr>
            <a:r>
              <a:rPr lang="ru-RU" sz="1400" dirty="0" smtClean="0">
                <a:cs typeface="Times New Roman" panose="02020603050405020304" pitchFamily="18" charset="0"/>
              </a:rPr>
              <a:t>Возврат инвестиций: не более 8 месяцев</a:t>
            </a:r>
          </a:p>
          <a:p>
            <a:pPr marL="109728" indent="0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компании</a:t>
            </a:r>
            <a:endParaRPr lang="ru-RU" dirty="0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4788024" y="1633727"/>
            <a:ext cx="3970784" cy="21553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84782327"/>
              </p:ext>
            </p:extLst>
          </p:nvPr>
        </p:nvGraphicFramePr>
        <p:xfrm>
          <a:off x="4932040" y="2060848"/>
          <a:ext cx="3672408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1656184"/>
              </a:tblGrid>
              <a:tr h="57606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Общая сумма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3,175 млн. руб.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Подзаголовок 2"/>
          <p:cNvSpPr txBox="1">
            <a:spLocks/>
          </p:cNvSpPr>
          <p:nvPr/>
        </p:nvSpPr>
        <p:spPr>
          <a:xfrm>
            <a:off x="4770377" y="1416381"/>
            <a:ext cx="5113784" cy="44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algn="l"/>
            <a:r>
              <a:rPr lang="ru-RU" sz="25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Инвесторы и инвестиции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45232" y="1416381"/>
            <a:ext cx="6400800" cy="622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algn="l"/>
            <a:r>
              <a:rPr lang="ru-RU" sz="25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вехи компании</a:t>
            </a: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4770377" y="4118852"/>
            <a:ext cx="5113784" cy="44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algn="l"/>
            <a:r>
              <a:rPr lang="ru-RU" sz="25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компании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57836871"/>
              </p:ext>
            </p:extLst>
          </p:nvPr>
        </p:nvGraphicFramePr>
        <p:xfrm>
          <a:off x="4937212" y="4797152"/>
          <a:ext cx="3672408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1656184"/>
              </a:tblGrid>
              <a:tr h="57606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Основатели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86,09%</a:t>
                      </a:r>
                      <a:endParaRPr lang="ru-RU" sz="1400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Инвесторы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13,91</a:t>
                      </a:r>
                      <a:r>
                        <a:rPr lang="ru-RU" sz="1400" b="0" dirty="0" smtClean="0"/>
                        <a:t>%</a:t>
                      </a:r>
                      <a:endParaRPr lang="ru-RU" sz="14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884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hape 115" descr="C:\Users\Пользователь\Desktop\РАБОТА НС\Проекты\школа стервы\human-65924_1920.jpg"/>
          <p:cNvPicPr preferRelativeResize="0"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549275"/>
            <a:ext cx="8926513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Рынок/ возможности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971600" y="1988840"/>
            <a:ext cx="2592288" cy="237626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Работа напрямую со стилистами при личной встрече</a:t>
            </a:r>
            <a:endParaRPr lang="ru-RU" sz="1400" dirty="0"/>
          </a:p>
        </p:txBody>
      </p:sp>
      <p:sp>
        <p:nvSpPr>
          <p:cNvPr id="8" name="Овал 7"/>
          <p:cNvSpPr/>
          <p:nvPr/>
        </p:nvSpPr>
        <p:spPr>
          <a:xfrm>
            <a:off x="5089958" y="1964667"/>
            <a:ext cx="2592288" cy="247159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Проект предполагает </a:t>
            </a:r>
            <a:r>
              <a:rPr lang="ru-RU" sz="1200" dirty="0" err="1" smtClean="0"/>
              <a:t>онлайн-подбор</a:t>
            </a:r>
            <a:r>
              <a:rPr lang="ru-RU" sz="1200" dirty="0" smtClean="0"/>
              <a:t> имиджа для создания успешного образа женщины, преуспевающей в стиле, в моде</a:t>
            </a:r>
            <a:endParaRPr lang="ru-RU" sz="1200" dirty="0"/>
          </a:p>
        </p:txBody>
      </p:sp>
      <p:sp>
        <p:nvSpPr>
          <p:cNvPr id="17" name="Стрелка вправо 16"/>
          <p:cNvSpPr/>
          <p:nvPr/>
        </p:nvSpPr>
        <p:spPr>
          <a:xfrm rot="20113299">
            <a:off x="4205290" y="4209014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онлайн</a:t>
            </a:r>
            <a:endParaRPr lang="ru-RU" sz="1200" dirty="0"/>
          </a:p>
        </p:txBody>
      </p:sp>
      <p:sp>
        <p:nvSpPr>
          <p:cNvPr id="18" name="Стрелка вправо 17"/>
          <p:cNvSpPr/>
          <p:nvPr/>
        </p:nvSpPr>
        <p:spPr>
          <a:xfrm>
            <a:off x="3798247" y="2966440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мода</a:t>
            </a:r>
            <a:endParaRPr lang="ru-RU" sz="1200" dirty="0"/>
          </a:p>
        </p:txBody>
      </p:sp>
      <p:sp>
        <p:nvSpPr>
          <p:cNvPr id="19" name="Стрелка вправо 18"/>
          <p:cNvSpPr/>
          <p:nvPr/>
        </p:nvSpPr>
        <p:spPr>
          <a:xfrm rot="2148146">
            <a:off x="4189034" y="1677313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стиль</a:t>
            </a:r>
            <a:endParaRPr lang="ru-RU" sz="1200" dirty="0"/>
          </a:p>
        </p:txBody>
      </p:sp>
      <p:sp>
        <p:nvSpPr>
          <p:cNvPr id="20" name="Стрелка вправо 19"/>
          <p:cNvSpPr/>
          <p:nvPr/>
        </p:nvSpPr>
        <p:spPr>
          <a:xfrm rot="19884867" flipH="1">
            <a:off x="7530956" y="1571583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По фигуре</a:t>
            </a:r>
            <a:endParaRPr lang="ru-RU" sz="1200" dirty="0"/>
          </a:p>
        </p:txBody>
      </p:sp>
      <p:sp>
        <p:nvSpPr>
          <p:cNvPr id="21" name="Стрелка вправо 20"/>
          <p:cNvSpPr/>
          <p:nvPr/>
        </p:nvSpPr>
        <p:spPr>
          <a:xfrm flipH="1">
            <a:off x="7773165" y="2966440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тренд</a:t>
            </a:r>
            <a:endParaRPr lang="ru-RU" sz="1200" dirty="0"/>
          </a:p>
        </p:txBody>
      </p:sp>
      <p:sp>
        <p:nvSpPr>
          <p:cNvPr id="22" name="Стрелка вправо 21"/>
          <p:cNvSpPr/>
          <p:nvPr/>
        </p:nvSpPr>
        <p:spPr>
          <a:xfrm rot="1669654" flipH="1">
            <a:off x="7531746" y="4139294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сочетание</a:t>
            </a:r>
            <a:endParaRPr lang="ru-RU" sz="12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485299" y="5652729"/>
            <a:ext cx="1990626" cy="5760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Стильная женщина</a:t>
            </a:r>
            <a:endParaRPr lang="ru-RU" dirty="0"/>
          </a:p>
        </p:txBody>
      </p:sp>
      <p:sp>
        <p:nvSpPr>
          <p:cNvPr id="13" name="Стрелка вправо с вырезом 12"/>
          <p:cNvSpPr/>
          <p:nvPr/>
        </p:nvSpPr>
        <p:spPr>
          <a:xfrm rot="5400000">
            <a:off x="5994558" y="4521598"/>
            <a:ext cx="972107" cy="1116125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7543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Пользователь\Desktop\РАБОТА НС\Проекты\школа стервы\4TbpBM6Ec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0000" contrast="-20000"/>
          </a:blip>
          <a:srcRect/>
          <a:stretch>
            <a:fillRect/>
          </a:stretch>
        </p:blipFill>
        <p:spPr bwMode="auto">
          <a:xfrm>
            <a:off x="395536" y="1196752"/>
            <a:ext cx="8393115" cy="4476328"/>
          </a:xfrm>
          <a:prstGeom prst="rect">
            <a:avLst/>
          </a:prstGeom>
          <a:noFill/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731648"/>
          </a:xfrm>
        </p:spPr>
        <p:txBody>
          <a:bodyPr>
            <a:noAutofit/>
          </a:bodyPr>
          <a:lstStyle/>
          <a:p>
            <a:pPr marL="109728" indent="0" algn="just">
              <a:buNone/>
            </a:pPr>
            <a:r>
              <a:rPr lang="ru-RU" sz="2000" dirty="0" smtClean="0"/>
              <a:t>Девушки/женщины, желающие подобрать свой стиль, научиться правильно сочетать одежду, научиться ухаживать за собой, но не знают как. </a:t>
            </a:r>
          </a:p>
          <a:p>
            <a:pPr marL="109538" indent="-7938" algn="just">
              <a:spcAft>
                <a:spcPct val="0"/>
              </a:spcAft>
              <a:buSzPct val="25000"/>
              <a:buNone/>
            </a:pPr>
            <a:r>
              <a:rPr lang="ru-RU" sz="2000" dirty="0" smtClean="0">
                <a:solidFill>
                  <a:srgbClr val="000000"/>
                </a:solidFill>
                <a:cs typeface="Arial" pitchFamily="34" charset="0"/>
                <a:sym typeface="Rambla" charset="0"/>
              </a:rPr>
              <a:t>Проект «Нечего надеть?»  затронет более 100 сегментов целевой аудитории. </a:t>
            </a:r>
          </a:p>
          <a:p>
            <a:pPr marL="109538" indent="-7938" algn="just">
              <a:spcAft>
                <a:spcPct val="0"/>
              </a:spcAft>
              <a:buSzPct val="25000"/>
              <a:buNone/>
            </a:pPr>
            <a:r>
              <a:rPr lang="ru-RU" sz="2000" dirty="0" smtClean="0">
                <a:solidFill>
                  <a:srgbClr val="000000"/>
                </a:solidFill>
                <a:cs typeface="Arial" pitchFamily="34" charset="0"/>
                <a:sym typeface="Rambla" charset="0"/>
              </a:rPr>
              <a:t>Например,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+mn-lt"/>
              </a:rPr>
              <a:t>Клиенты и сегменты</a:t>
            </a:r>
            <a:endParaRPr lang="ru-RU" dirty="0">
              <a:latin typeface="+mn-lt"/>
            </a:endParaRPr>
          </a:p>
        </p:txBody>
      </p:sp>
      <p:graphicFrame>
        <p:nvGraphicFramePr>
          <p:cNvPr id="6" name="Shape 134"/>
          <p:cNvGraphicFramePr>
            <a:graphicFrameLocks noGrp="1"/>
          </p:cNvGraphicFramePr>
          <p:nvPr/>
        </p:nvGraphicFramePr>
        <p:xfrm>
          <a:off x="2123728" y="3140968"/>
          <a:ext cx="6049962" cy="1562100"/>
        </p:xfrm>
        <a:graphic>
          <a:graphicData uri="http://schemas.openxmlformats.org/drawingml/2006/table">
            <a:tbl>
              <a:tblPr/>
              <a:tblGrid>
                <a:gridCol w="6049962"/>
              </a:tblGrid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Полные женщины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E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Женщина из декрета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Девушка только друг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E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Женщины после развода или расставаний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Женщины 40+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2394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39693773"/>
              </p:ext>
            </p:extLst>
          </p:nvPr>
        </p:nvGraphicFramePr>
        <p:xfrm>
          <a:off x="539552" y="1255210"/>
          <a:ext cx="7920880" cy="2839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60240"/>
                <a:gridCol w="576064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Проблема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Многие женщины не знают как обрести индивидуальность, ухаживать за собой, как правильно сочетать одежду, подбирать по своей фигуре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Альтернативы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Встреча со стилистом самостоятельно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Почему есть потребность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Онлайн-</a:t>
                      </a:r>
                      <a:r>
                        <a:rPr lang="ru-RU" baseline="0" dirty="0" err="1" smtClean="0"/>
                        <a:t>помощь</a:t>
                      </a:r>
                      <a:r>
                        <a:rPr lang="ru-RU" baseline="0" dirty="0" smtClean="0"/>
                        <a:t> и поиск образа для создания индивидуальности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Доказательство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 75% женщин  не умеют сочетать одежду</a:t>
                      </a:r>
                    </a:p>
                    <a:p>
                      <a:r>
                        <a:rPr lang="ru-RU" dirty="0" smtClean="0"/>
                        <a:t>50% женщин не используют аксессуары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Проблема/альтернативные решения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88189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3347864" y="1484784"/>
            <a:ext cx="2160240" cy="4032448"/>
          </a:xfrm>
          <a:prstGeom prst="rect">
            <a:avLst/>
          </a:prstGeom>
          <a:effectLst>
            <a:softEdge rad="635000"/>
          </a:effectLst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35000" dirty="0" smtClean="0">
                <a:solidFill>
                  <a:srgbClr val="BCD3EE"/>
                </a:solidFill>
              </a:rPr>
              <a:t>!</a:t>
            </a:r>
            <a:endParaRPr lang="ru-RU" sz="35000" dirty="0">
              <a:solidFill>
                <a:srgbClr val="BCD3EE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238026"/>
            <a:ext cx="8229600" cy="4525963"/>
          </a:xfrm>
        </p:spPr>
        <p:txBody>
          <a:bodyPr>
            <a:normAutofit/>
          </a:bodyPr>
          <a:lstStyle/>
          <a:p>
            <a:pPr marL="365125" indent="-146050" algn="just">
              <a:spcAft>
                <a:spcPct val="0"/>
              </a:spcAft>
            </a:pPr>
            <a:r>
              <a:rPr lang="ru-RU" sz="2400" dirty="0" smtClean="0">
                <a:solidFill>
                  <a:srgbClr val="000000"/>
                </a:solidFill>
                <a:cs typeface="Arial" pitchFamily="34" charset="0"/>
                <a:sym typeface="Rambla" charset="0"/>
              </a:rPr>
              <a:t>Наш проект нацелен на  помощь женщине, чтобы она стала любимой и любила сама, получала удовольствие от жизни.</a:t>
            </a:r>
          </a:p>
          <a:p>
            <a:pPr marL="365125" indent="-146050" algn="just">
              <a:spcAft>
                <a:spcPct val="0"/>
              </a:spcAft>
            </a:pPr>
            <a:r>
              <a:rPr lang="ru-RU" sz="2400" dirty="0" smtClean="0">
                <a:solidFill>
                  <a:srgbClr val="000000"/>
                </a:solidFill>
                <a:cs typeface="Arial" pitchFamily="34" charset="0"/>
                <a:sym typeface="Arial" pitchFamily="34" charset="0"/>
              </a:rPr>
              <a:t>Так же необходима помощь в раскрытии своей женской природы и обаяния, заложить правильные ориентиры </a:t>
            </a:r>
            <a:r>
              <a:rPr lang="ru-RU" sz="2400" dirty="0" smtClean="0"/>
              <a:t>в подборе образа и стиля.</a:t>
            </a:r>
            <a:endParaRPr lang="ru-RU" dirty="0" smtClean="0"/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Ваше решение/продукт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2501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Технология</a:t>
            </a:r>
            <a:endParaRPr lang="ru-RU" dirty="0"/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5004048" y="1340768"/>
            <a:ext cx="3528392" cy="3744416"/>
          </a:xfrm>
          <a:prstGeom prst="downArrowCallou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Женщина в нашем проекте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5212365"/>
            <a:ext cx="4464496" cy="12961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Привлекательная женщина</a:t>
            </a:r>
            <a:endParaRPr lang="ru-RU" dirty="0"/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467544" y="1844824"/>
            <a:ext cx="4032448" cy="1080120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Оценка образа подобранного самостоятельно женщиной</a:t>
            </a:r>
            <a:endParaRPr lang="ru-RU" sz="1200" dirty="0"/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1691680" y="1052736"/>
            <a:ext cx="2888704" cy="79208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Команда профессионалов</a:t>
            </a:r>
            <a:endParaRPr lang="ru-RU" sz="1200" dirty="0"/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1115616" y="3717032"/>
            <a:ext cx="2848946" cy="79208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Предоставления интернет магазинов</a:t>
            </a:r>
            <a:endParaRPr lang="ru-RU" sz="1200" dirty="0"/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1691680" y="2996952"/>
            <a:ext cx="2848946" cy="79208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Подбор стилистами образа</a:t>
            </a:r>
            <a:endParaRPr 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422222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i.siteapi.org/qSI7bZqwvGk9x3Y0z1arZdXw0TQ=/fit-in/1024x768/center/top/e2e5e724bebb78c.s.siteapi.org/img/fca3fe3d493cde25a932e13160f10369bfa3359c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908720"/>
            <a:ext cx="4968552" cy="49685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Наставник-стилист</a:t>
            </a:r>
          </a:p>
          <a:p>
            <a:r>
              <a:rPr lang="ru-RU" dirty="0" err="1" smtClean="0"/>
              <a:t>Онлайн-поддержка</a:t>
            </a:r>
            <a:endParaRPr lang="ru-RU" dirty="0" smtClean="0"/>
          </a:p>
          <a:p>
            <a:r>
              <a:rPr lang="ru-RU" dirty="0" smtClean="0"/>
              <a:t>Оценка стилистом образа женщины, подобранного самостоятельно</a:t>
            </a:r>
          </a:p>
          <a:p>
            <a:r>
              <a:rPr lang="ru-RU" dirty="0" err="1" smtClean="0"/>
              <a:t>Онлайн</a:t>
            </a:r>
            <a:r>
              <a:rPr lang="ru-RU" dirty="0" smtClean="0"/>
              <a:t> -подбор образа женщины</a:t>
            </a:r>
          </a:p>
          <a:p>
            <a:r>
              <a:rPr lang="ru-RU" dirty="0" smtClean="0"/>
              <a:t>Предоставление комплектов одежды в </a:t>
            </a:r>
            <a:r>
              <a:rPr lang="ru-RU" dirty="0" err="1" smtClean="0"/>
              <a:t>интернет-магазинах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Конкурентные преимущества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2087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с вырезом 3"/>
          <p:cNvSpPr/>
          <p:nvPr/>
        </p:nvSpPr>
        <p:spPr>
          <a:xfrm>
            <a:off x="1619672" y="1556792"/>
            <a:ext cx="6264696" cy="3600400"/>
          </a:xfrm>
          <a:prstGeom prst="notchedRightArrow">
            <a:avLst/>
          </a:prstGeom>
          <a:ln>
            <a:solidFill>
              <a:srgbClr val="BCCFE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900" dirty="0" smtClean="0">
                <a:latin typeface="Lucida Sans Unicode (Основной текст)"/>
              </a:rPr>
              <a:t>Каналы: Целевая аудитория очень обширна</a:t>
            </a:r>
          </a:p>
          <a:p>
            <a:endParaRPr lang="ru-RU" sz="1900" dirty="0" smtClean="0">
              <a:latin typeface="Lucida Sans Unicode (Основной текст)"/>
            </a:endParaRPr>
          </a:p>
          <a:p>
            <a:r>
              <a:rPr lang="ru-RU" sz="1900" dirty="0" smtClean="0">
                <a:latin typeface="Lucida Sans Unicode (Основной текст)"/>
              </a:rPr>
              <a:t>Цикл продаж: </a:t>
            </a:r>
            <a:r>
              <a:rPr lang="ru-RU" sz="1900" dirty="0">
                <a:latin typeface="Lucida Sans Unicode (Основной текст)"/>
              </a:rPr>
              <a:t>Доходы </a:t>
            </a:r>
            <a:r>
              <a:rPr lang="ru-RU" sz="1900" dirty="0" smtClean="0">
                <a:latin typeface="Lucida Sans Unicode (Основной текст)"/>
              </a:rPr>
              <a:t>поступать будут спустя 1 месяц работы с клиентом  </a:t>
            </a:r>
          </a:p>
          <a:p>
            <a:endParaRPr lang="ru-RU" sz="1900" dirty="0" smtClean="0">
              <a:latin typeface="Lucida Sans Unicode (Основной текст)"/>
            </a:endParaRPr>
          </a:p>
          <a:p>
            <a:r>
              <a:rPr lang="ru-RU" sz="1900" dirty="0" smtClean="0">
                <a:latin typeface="Lucida Sans Unicode (Основной текст)"/>
              </a:rPr>
              <a:t>Масштабируемость: Проект «Нечего надеть?» будет функционировать по всем регионам России </a:t>
            </a:r>
          </a:p>
          <a:p>
            <a:endParaRPr lang="ru-RU" sz="1900" dirty="0" smtClean="0">
              <a:latin typeface="Lucida Sans Unicode (Основной текст)"/>
            </a:endParaRPr>
          </a:p>
          <a:p>
            <a:r>
              <a:rPr lang="ru-RU" sz="1900" dirty="0" smtClean="0">
                <a:latin typeface="Lucida Sans Unicode (Основной текст)"/>
              </a:rPr>
              <a:t>Расходы на клиента: Ежемесячные расходы составляют </a:t>
            </a:r>
            <a:r>
              <a:rPr lang="ru-RU" sz="1900" dirty="0" smtClean="0">
                <a:solidFill>
                  <a:srgbClr val="FF0000"/>
                </a:solidFill>
                <a:latin typeface="Lucida Sans Unicode (Основной текст)"/>
              </a:rPr>
              <a:t>..</a:t>
            </a:r>
            <a:r>
              <a:rPr lang="ru-RU" sz="1900" dirty="0" smtClean="0">
                <a:latin typeface="Lucida Sans Unicode (Основной текст)"/>
              </a:rPr>
              <a:t>тыс. руб./</a:t>
            </a:r>
            <a:r>
              <a:rPr lang="ru-RU" sz="1900" dirty="0" smtClean="0">
                <a:solidFill>
                  <a:srgbClr val="FF0000"/>
                </a:solidFill>
                <a:latin typeface="Lucida Sans Unicode (Основной текст)"/>
              </a:rPr>
              <a:t>…</a:t>
            </a:r>
            <a:r>
              <a:rPr lang="ru-RU" sz="1900" dirty="0" smtClean="0">
                <a:latin typeface="Lucida Sans Unicode (Основной текст)"/>
              </a:rPr>
              <a:t>потенциальных клиентов = </a:t>
            </a:r>
            <a:r>
              <a:rPr lang="ru-RU" sz="1900" dirty="0" smtClean="0">
                <a:solidFill>
                  <a:srgbClr val="FF0000"/>
                </a:solidFill>
                <a:latin typeface="Lucida Sans Unicode (Основной текст)"/>
              </a:rPr>
              <a:t>…</a:t>
            </a:r>
            <a:r>
              <a:rPr lang="ru-RU" sz="1900" dirty="0" smtClean="0">
                <a:latin typeface="Lucida Sans Unicode (Основной текст)"/>
              </a:rPr>
              <a:t> тыс. руб. на клиента</a:t>
            </a:r>
          </a:p>
          <a:p>
            <a:endParaRPr lang="ru-RU" sz="1900" dirty="0" smtClean="0">
              <a:latin typeface="Lucida Sans Unicode (Основной текст)"/>
            </a:endParaRPr>
          </a:p>
          <a:p>
            <a:r>
              <a:rPr lang="ru-RU" sz="1900" dirty="0" smtClean="0">
                <a:latin typeface="Lucida Sans Unicode (Основной текст)"/>
              </a:rPr>
              <a:t>Маркетинговые расходы: Ежемесячные расходы на маркетинг сейчас и после инвестиций</a:t>
            </a:r>
            <a:endParaRPr lang="ru-RU" sz="1900" dirty="0">
              <a:latin typeface="Lucida Sans Unicode (Основной текст)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Стратегия выхода на рынок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8694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dzerginsk.by/uploads/bd/f1/bdf1dd8597c6e4336e4aa8f1cdb3569b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990" r="33608" b="4544"/>
          <a:stretch/>
        </p:blipFill>
        <p:spPr bwMode="auto">
          <a:xfrm>
            <a:off x="3058886" y="908720"/>
            <a:ext cx="2764971" cy="51546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1124744"/>
          <a:ext cx="8424936" cy="4574962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368152"/>
                <a:gridCol w="216024"/>
                <a:gridCol w="1224136"/>
                <a:gridCol w="1512168"/>
                <a:gridCol w="648072"/>
                <a:gridCol w="2088232"/>
                <a:gridCol w="1368152"/>
              </a:tblGrid>
              <a:tr h="148042">
                <a:tc>
                  <a:txBody>
                    <a:bodyPr/>
                    <a:lstStyle/>
                    <a:p>
                      <a:pPr rtl="0" fontAlgn="t"/>
                      <a:r>
                        <a:rPr lang="ru-RU" sz="800" dirty="0"/>
                        <a:t>Бизнес идея 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(наименование, дескриптор)</a:t>
                      </a:r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gridSpan="2"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Назначение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hMerge="1">
                  <a:txBody>
                    <a:bodyPr/>
                    <a:lstStyle/>
                    <a:p>
                      <a:pPr rtl="0" fontAlgn="t"/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800" dirty="0"/>
                        <a:t>Автор 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(ФИО, тел.)</a:t>
                      </a:r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Дата и место разработки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rowSpan="2" gridSpan="2">
                  <a:txBody>
                    <a:bodyPr/>
                    <a:lstStyle/>
                    <a:p>
                      <a:pPr rtl="0" fontAlgn="t"/>
                      <a:r>
                        <a:rPr lang="ru-RU" sz="800" dirty="0"/>
                        <a:t>"</a:t>
                      </a:r>
                      <a:r>
                        <a:rPr lang="ru-RU" sz="800" dirty="0" err="1"/>
                        <a:t>Канвас</a:t>
                      </a:r>
                      <a:r>
                        <a:rPr lang="ru-RU" sz="800" dirty="0"/>
                        <a:t>" макет бизнес модели</a:t>
                      </a:r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042">
                <a:tc>
                  <a:txBody>
                    <a:bodyPr/>
                    <a:lstStyle/>
                    <a:p>
                      <a:pPr rtl="0" fontAlgn="t"/>
                      <a:r>
                        <a:rPr lang="ru-RU" sz="800" dirty="0"/>
                        <a:t>Нечего </a:t>
                      </a:r>
                      <a:r>
                        <a:rPr lang="ru-RU" sz="800" dirty="0" smtClean="0"/>
                        <a:t>надеть»</a:t>
                      </a:r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gridSpan="2"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Сервис по формированию стиля онлайн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hMerge="1">
                  <a:txBody>
                    <a:bodyPr/>
                    <a:lstStyle/>
                    <a:p>
                      <a:pPr rtl="0" fontAlgn="t"/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Сергей Терехов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16-05-2017</a:t>
                      </a:r>
                      <a:br>
                        <a:rPr lang="ru-RU" sz="800"/>
                      </a:br>
                      <a:r>
                        <a:rPr lang="ru-RU" sz="800"/>
                        <a:t>Москва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042">
                <a:tc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7. Ключевые партнеры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gridSpan="2"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8. Ключевые действия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hMerge="1">
                  <a:txBody>
                    <a:bodyPr/>
                    <a:lstStyle/>
                    <a:p>
                      <a:pPr rtl="0" fontAlgn="t"/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gridSpan="2"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1. Ключевые ценности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4. Взаимоотношения с клиентами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2.Сегменты клиентов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</a:tr>
              <a:tr h="1240039">
                <a:tc rowSpan="3">
                  <a:txBody>
                    <a:bodyPr/>
                    <a:lstStyle/>
                    <a:p>
                      <a:pPr rtl="0" fontAlgn="t"/>
                      <a:r>
                        <a:rPr lang="ru-RU" sz="800" dirty="0"/>
                        <a:t>Инвестор - Оптимизация и экономика 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Спонсор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Стилисты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Арендодатель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Клиенты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СМИ</a:t>
                      </a:r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gridSpan="2"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Привлечь инвестиции</a:t>
                      </a:r>
                      <a:br>
                        <a:rPr lang="ru-RU" sz="800"/>
                      </a:br>
                      <a:r>
                        <a:rPr lang="ru-RU" sz="800"/>
                        <a:t>Реклама</a:t>
                      </a:r>
                      <a:br>
                        <a:rPr lang="ru-RU" sz="800"/>
                      </a:br>
                      <a:r>
                        <a:rPr lang="ru-RU" sz="800"/>
                        <a:t>Открыть ООО</a:t>
                      </a:r>
                      <a:br>
                        <a:rPr lang="ru-RU" sz="800"/>
                      </a:br>
                      <a:r>
                        <a:rPr lang="ru-RU" sz="800"/>
                        <a:t>Подобрать помещение и оборудование</a:t>
                      </a:r>
                      <a:br>
                        <a:rPr lang="ru-RU" sz="800"/>
                      </a:br>
                      <a:r>
                        <a:rPr lang="ru-RU" sz="800"/>
                        <a:t>Подобрать персонал</a:t>
                      </a:r>
                      <a:br>
                        <a:rPr lang="ru-RU" sz="800"/>
                      </a:br>
                      <a:r>
                        <a:rPr lang="ru-RU" sz="800"/>
                        <a:t>Привлечь клиентов</a:t>
                      </a:r>
                      <a:br>
                        <a:rPr lang="ru-RU" sz="800"/>
                      </a:b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hMerge="1">
                  <a:txBody>
                    <a:bodyPr/>
                    <a:lstStyle/>
                    <a:p>
                      <a:pPr rtl="0" fontAlgn="t"/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rowSpan="3" gridSpan="2">
                  <a:txBody>
                    <a:bodyPr/>
                    <a:lstStyle/>
                    <a:p>
                      <a:pPr rtl="0" fontAlgn="t"/>
                      <a:r>
                        <a:rPr lang="ru-RU" sz="800" dirty="0"/>
                        <a:t>Даем оценку образа и стиля женщин подобранного самостоятельно 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Предоставляем </a:t>
                      </a:r>
                      <a:r>
                        <a:rPr lang="ru-RU" sz="800" dirty="0" err="1"/>
                        <a:t>онлайн-оценку</a:t>
                      </a:r>
                      <a:r>
                        <a:rPr lang="ru-RU" sz="800" dirty="0"/>
                        <a:t> от стилистов и подбираем индивидуальный имидж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Делаем это удаленно и </a:t>
                      </a:r>
                      <a:r>
                        <a:rPr lang="ru-RU" sz="800" dirty="0" err="1"/>
                        <a:t>онлайн</a:t>
                      </a:r>
                      <a:r>
                        <a:rPr lang="ru-RU" sz="800" dirty="0"/>
                        <a:t>, что занимает меньше времени, чем встречи со стилистом и подбор образа</a:t>
                      </a:r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Осведомленность: Наглядно с помощью примеров показываем, что клиент получает </a:t>
                      </a:r>
                      <a:br>
                        <a:rPr lang="ru-RU" sz="800"/>
                      </a:br>
                      <a:r>
                        <a:rPr lang="ru-RU" sz="800"/>
                        <a:t>Оценка:Онлайн оценка имиджа клиента и предоставляем клиенту ОС:советы, критику</a:t>
                      </a:r>
                      <a:br>
                        <a:rPr lang="ru-RU" sz="800"/>
                      </a:br>
                      <a:r>
                        <a:rPr lang="ru-RU" sz="800"/>
                        <a:t>Покупка: Клиент выбирает любой из понравившихся комплектов, подобранный стилистом в интернет-магазине</a:t>
                      </a:r>
                      <a:br>
                        <a:rPr lang="ru-RU" sz="800"/>
                      </a:br>
                      <a:r>
                        <a:rPr lang="ru-RU" sz="800"/>
                        <a:t>Работа: Напрямую взаимодействие с клиентом 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rowSpan="3">
                  <a:txBody>
                    <a:bodyPr/>
                    <a:lstStyle/>
                    <a:p>
                      <a:pPr rtl="0" fontAlgn="t"/>
                      <a:r>
                        <a:rPr lang="ru-RU" sz="800" dirty="0"/>
                        <a:t>Целевой аудиторией </a:t>
                      </a:r>
                      <a:r>
                        <a:rPr lang="ru-RU" sz="800" dirty="0" smtClean="0"/>
                        <a:t>являются </a:t>
                      </a:r>
                      <a:r>
                        <a:rPr lang="ru-RU" sz="800" dirty="0"/>
                        <a:t>девушки от 16 лет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Сегмент клиентов насчитывает более 100 целевых аудиторий</a:t>
                      </a:r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</a:tr>
              <a:tr h="100564">
                <a:tc vMerge="1">
                  <a:txBody>
                    <a:bodyPr/>
                    <a:lstStyle/>
                    <a:p>
                      <a:pPr rtl="0" fontAlgn="b"/>
                      <a:endParaRPr lang="ru-RU" sz="800" dirty="0"/>
                    </a:p>
                  </a:txBody>
                  <a:tcPr marL="4050" marR="4050" marT="2700" marB="2700" anchor="b"/>
                </a:tc>
                <a:tc gridSpan="2"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6. Ключевые ресурсы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hMerge="1">
                  <a:txBody>
                    <a:bodyPr/>
                    <a:lstStyle/>
                    <a:p>
                      <a:pPr rtl="0" fontAlgn="t"/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gridSpan="2" vMerge="1">
                  <a:txBody>
                    <a:bodyPr/>
                    <a:lstStyle/>
                    <a:p>
                      <a:pPr rtl="0" fontAlgn="b"/>
                      <a:endParaRPr lang="ru-RU" sz="800" dirty="0"/>
                    </a:p>
                  </a:txBody>
                  <a:tcPr marL="4050" marR="4050" marT="2700" marB="2700" anchor="b"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3. Каналы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vMerge="1">
                  <a:txBody>
                    <a:bodyPr/>
                    <a:lstStyle/>
                    <a:p>
                      <a:pPr rtl="0" fontAlgn="b"/>
                      <a:endParaRPr lang="ru-RU" sz="800" dirty="0"/>
                    </a:p>
                  </a:txBody>
                  <a:tcPr marL="4050" marR="4050" marT="2700" marB="2700" anchor="b"/>
                </a:tc>
              </a:tr>
              <a:tr h="3755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t"/>
                      <a:r>
                        <a:rPr lang="ru-RU" sz="800" dirty="0"/>
                        <a:t>Квалифицированный персонал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Офис(студия)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Клиенты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Финансы</a:t>
                      </a:r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hMerge="1">
                  <a:txBody>
                    <a:bodyPr/>
                    <a:lstStyle/>
                    <a:p>
                      <a:pPr rtl="0" fontAlgn="t"/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800" dirty="0"/>
                        <a:t>Самый распространенный способ -это подбор стиля и имиджа </a:t>
                      </a:r>
                      <a:r>
                        <a:rPr lang="ru-RU" sz="800" dirty="0" err="1"/>
                        <a:t>онлайн</a:t>
                      </a:r>
                      <a:r>
                        <a:rPr lang="ru-RU" sz="800" dirty="0"/>
                        <a:t/>
                      </a:r>
                      <a:br>
                        <a:rPr lang="ru-RU" sz="800" dirty="0"/>
                      </a:br>
                      <a:r>
                        <a:rPr lang="ru-RU" sz="800" dirty="0"/>
                        <a:t>Сейчас в основном клиенты встречаются со стилистами и вместе подбирают образ</a:t>
                      </a:r>
                      <a:br>
                        <a:rPr lang="ru-RU" sz="800" dirty="0"/>
                      </a:br>
                      <a:r>
                        <a:rPr lang="ru-RU" sz="800" dirty="0" err="1"/>
                        <a:t>Онлайн-подбор</a:t>
                      </a:r>
                      <a:r>
                        <a:rPr lang="ru-RU" sz="800" dirty="0"/>
                        <a:t> имиджа- Это удобно, практично и в любом месте можно это сделать</a:t>
                      </a:r>
                      <a:br>
                        <a:rPr lang="ru-RU" sz="800" dirty="0"/>
                      </a:br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086">
                <a:tc gridSpan="4"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9. Структура расходов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5. Потоки доходов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867">
                <a:tc gridSpan="2">
                  <a:txBody>
                    <a:bodyPr/>
                    <a:lstStyle/>
                    <a:p>
                      <a:pPr rtl="0" fontAlgn="t"/>
                      <a:r>
                        <a:rPr lang="ru-RU" sz="800" dirty="0"/>
                        <a:t>Управляющий(СЕО проекта) 100000 </a:t>
                      </a:r>
                      <a:br>
                        <a:rPr lang="ru-RU" sz="800" dirty="0"/>
                      </a:br>
                      <a:r>
                        <a:rPr lang="ru-RU" sz="800" dirty="0" err="1"/>
                        <a:t>Маркетолог</a:t>
                      </a:r>
                      <a:r>
                        <a:rPr lang="ru-RU" sz="800" dirty="0"/>
                        <a:t> 80000 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Стилисты 140000 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Оператор - монтажер 70000 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Сороконожка 40000</a:t>
                      </a:r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rtl="0" fontAlgn="t"/>
                      <a:r>
                        <a:rPr lang="ru-RU" sz="800"/>
                        <a:t>Аренда офиса 40000 </a:t>
                      </a:r>
                      <a:br>
                        <a:rPr lang="ru-RU" sz="800"/>
                      </a:br>
                      <a:r>
                        <a:rPr lang="ru-RU" sz="800"/>
                        <a:t>Интернет в офисе 10000 </a:t>
                      </a:r>
                      <a:br>
                        <a:rPr lang="ru-RU" sz="800"/>
                      </a:br>
                      <a:r>
                        <a:rPr lang="ru-RU" sz="800"/>
                        <a:t>Сервисы, хостинги, конструкторы, рассылки, и прочее 20000 </a:t>
                      </a:r>
                      <a:br>
                        <a:rPr lang="ru-RU" sz="800"/>
                      </a:br>
                      <a:r>
                        <a:rPr lang="ru-RU" sz="800"/>
                        <a:t>Бюджет на рекламу 300000 </a:t>
                      </a:r>
                      <a:br>
                        <a:rPr lang="ru-RU" sz="800"/>
                      </a:br>
                      <a:r>
                        <a:rPr lang="ru-RU" sz="800"/>
                        <a:t>Бухгалтерские услуги 5000 </a:t>
                      </a:r>
                      <a:br>
                        <a:rPr lang="ru-RU" sz="800"/>
                      </a:br>
                      <a:r>
                        <a:rPr lang="ru-RU" sz="800"/>
                        <a:t>Непредвиденные и мелкие расходы 30000</a:t>
                      </a:r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rtl="0" fontAlgn="t"/>
                      <a:r>
                        <a:rPr lang="ru-RU" sz="800" dirty="0"/>
                        <a:t>Клиенты действительно готовы платить за внешность, имидж и индивидуально подобранный стиль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Сейчас клиенты платят стилистам за то, чтобы стилисты одели, обули, сделали укладку женщине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>Мы даем советы и помогаем женщине самой с нашей подсказкой сделать свой образ</a:t>
                      </a:r>
                      <a:br>
                        <a:rPr lang="ru-RU" sz="800" dirty="0"/>
                      </a:br>
                      <a:r>
                        <a:rPr lang="ru-RU" sz="800" dirty="0"/>
                        <a:t/>
                      </a:r>
                      <a:br>
                        <a:rPr lang="ru-RU" sz="800" dirty="0"/>
                      </a:br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050" marR="4050" marT="2700" marB="27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8901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hape 171"/>
          <p:cNvSpPr txBox="1">
            <a:spLocks noGrp="1"/>
          </p:cNvSpPr>
          <p:nvPr>
            <p:ph type="title"/>
          </p:nvPr>
        </p:nvSpPr>
        <p:spPr/>
        <p:txBody>
          <a:bodyPr tIns="45700" bIns="45700"/>
          <a:lstStyle/>
          <a:p>
            <a:pPr eaLnBrk="1" hangingPunct="1">
              <a:spcBef>
                <a:spcPct val="0"/>
              </a:spcBef>
              <a:buClr>
                <a:srgbClr val="464646"/>
              </a:buClr>
              <a:buSzPct val="25000"/>
              <a:buFont typeface="Rambla" charset="0"/>
              <a:buNone/>
            </a:pPr>
            <a:r>
              <a:rPr lang="ru-RU" smtClean="0">
                <a:solidFill>
                  <a:srgbClr val="464646"/>
                </a:solidFill>
                <a:latin typeface="Rambla" charset="0"/>
                <a:cs typeface="Arial" pitchFamily="34" charset="0"/>
                <a:sym typeface="Rambla" charset="0"/>
              </a:rPr>
              <a:t>Доходы и расходы</a:t>
            </a:r>
          </a:p>
        </p:txBody>
      </p:sp>
      <p:graphicFrame>
        <p:nvGraphicFramePr>
          <p:cNvPr id="172" name="Shape 172"/>
          <p:cNvGraphicFramePr>
            <a:graphicFrameLocks noGrp="1"/>
          </p:cNvGraphicFramePr>
          <p:nvPr/>
        </p:nvGraphicFramePr>
        <p:xfrm>
          <a:off x="1600200" y="1690688"/>
          <a:ext cx="5343525" cy="3943350"/>
        </p:xfrm>
        <a:graphic>
          <a:graphicData uri="http://schemas.openxmlformats.org/drawingml/2006/table">
            <a:tbl>
              <a:tblPr/>
              <a:tblGrid>
                <a:gridCol w="2667000"/>
                <a:gridCol w="2676525"/>
              </a:tblGrid>
              <a:tr h="4381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1 год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Расходы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9 930 000 руб.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Доходы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25 500 000 руб.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2 год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Расходы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9 660 000 руб.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Доходы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36 000 000 руб.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3 год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Расходы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9 660 000руб.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Доходы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36 000 000руб.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hape 177"/>
          <p:cNvSpPr txBox="1">
            <a:spLocks noGrp="1"/>
          </p:cNvSpPr>
          <p:nvPr>
            <p:ph type="title"/>
          </p:nvPr>
        </p:nvSpPr>
        <p:spPr/>
        <p:txBody>
          <a:bodyPr tIns="45700" bIns="45700"/>
          <a:lstStyle/>
          <a:p>
            <a:pPr eaLnBrk="1" hangingPunct="1">
              <a:spcBef>
                <a:spcPct val="0"/>
              </a:spcBef>
              <a:buClr>
                <a:srgbClr val="464646"/>
              </a:buClr>
              <a:buSzPct val="25000"/>
              <a:buFont typeface="Rambla" charset="0"/>
              <a:buNone/>
            </a:pPr>
            <a:r>
              <a:rPr lang="ru-RU" smtClean="0">
                <a:solidFill>
                  <a:srgbClr val="464646"/>
                </a:solidFill>
                <a:latin typeface="Rambla" charset="0"/>
                <a:cs typeface="Arial" pitchFamily="34" charset="0"/>
                <a:sym typeface="Rambla" charset="0"/>
              </a:rPr>
              <a:t>Доля и доход инвестора</a:t>
            </a:r>
          </a:p>
        </p:txBody>
      </p:sp>
      <p:graphicFrame>
        <p:nvGraphicFramePr>
          <p:cNvPr id="178" name="Shape 178"/>
          <p:cNvGraphicFramePr>
            <a:graphicFrameLocks noGrp="1"/>
          </p:cNvGraphicFramePr>
          <p:nvPr/>
        </p:nvGraphicFramePr>
        <p:xfrm>
          <a:off x="611188" y="1557338"/>
          <a:ext cx="7921625" cy="1785938"/>
        </p:xfrm>
        <a:graphic>
          <a:graphicData uri="http://schemas.openxmlformats.org/drawingml/2006/table">
            <a:tbl>
              <a:tblPr/>
              <a:tblGrid>
                <a:gridCol w="6238875"/>
                <a:gridCol w="1682750"/>
              </a:tblGrid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Размер инвестиций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9639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3 175 000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9639D">
                        <a:alpha val="20000"/>
                      </a:srgbClr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Итого сальдо за 36 месяцев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31 300 000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Доля инвестора с учетом ставки дисконтирования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9639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13,91%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9639D">
                        <a:alpha val="20000"/>
                      </a:srgbClr>
                    </a:solidFill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Срок возврата вложенных инвестиций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Rambla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 8 месяцев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708448" y="1556792"/>
            <a:ext cx="6400800" cy="3716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888888"/>
              </a:buClr>
              <a:buSzPct val="25000"/>
              <a:defRPr/>
            </a:pPr>
            <a:r>
              <a:rPr lang="ru-RU" sz="2700" dirty="0" smtClean="0">
                <a:solidFill>
                  <a:schemeClr val="tx1"/>
                </a:solidFill>
                <a:sym typeface="Rambla" charset="0"/>
              </a:rPr>
              <a:t>Имя: Сергей Терехов</a:t>
            </a:r>
          </a:p>
          <a:p>
            <a:pPr algn="l">
              <a:spcBef>
                <a:spcPts val="538"/>
              </a:spcBef>
              <a:buClr>
                <a:srgbClr val="888888"/>
              </a:buClr>
              <a:buSzPct val="25000"/>
              <a:defRPr/>
            </a:pPr>
            <a:r>
              <a:rPr lang="ru-RU" sz="2700" dirty="0" err="1" smtClean="0">
                <a:solidFill>
                  <a:schemeClr val="tx1"/>
                </a:solidFill>
                <a:sym typeface="Rambla" charset="0"/>
              </a:rPr>
              <a:t>E-mail</a:t>
            </a:r>
            <a:r>
              <a:rPr lang="ru-RU" sz="2700" dirty="0" smtClean="0">
                <a:solidFill>
                  <a:schemeClr val="tx1"/>
                </a:solidFill>
                <a:sym typeface="Rambla" charset="0"/>
              </a:rPr>
              <a:t>: </a:t>
            </a:r>
            <a:r>
              <a:rPr lang="ru-RU" sz="2700" dirty="0" err="1" smtClean="0">
                <a:solidFill>
                  <a:schemeClr val="tx1"/>
                </a:solidFill>
                <a:sym typeface="Rambla" charset="0"/>
              </a:rPr>
              <a:t>thsbz@gmail.com</a:t>
            </a:r>
            <a:endParaRPr lang="ru-RU" sz="2700" dirty="0" smtClean="0">
              <a:solidFill>
                <a:schemeClr val="tx1"/>
              </a:solidFill>
              <a:sym typeface="Rambla" charset="0"/>
            </a:endParaRPr>
          </a:p>
          <a:p>
            <a:pPr algn="l">
              <a:spcBef>
                <a:spcPts val="563"/>
              </a:spcBef>
              <a:buClr>
                <a:srgbClr val="888888"/>
              </a:buClr>
              <a:buSzPct val="25000"/>
              <a:defRPr/>
            </a:pPr>
            <a:r>
              <a:rPr lang="ru-RU" sz="2700" dirty="0" smtClean="0">
                <a:solidFill>
                  <a:schemeClr val="tx1"/>
                </a:solidFill>
                <a:sym typeface="Rambla" charset="0"/>
              </a:rPr>
              <a:t>Телефон:  +</a:t>
            </a:r>
            <a:r>
              <a:rPr lang="ru-RU" sz="2800" dirty="0" smtClean="0">
                <a:solidFill>
                  <a:schemeClr val="tx1"/>
                </a:solidFill>
                <a:sym typeface="Rambla" charset="0"/>
              </a:rPr>
              <a:t>7 (977) 331-37-85</a:t>
            </a:r>
          </a:p>
          <a:p>
            <a:pPr algn="l">
              <a:spcBef>
                <a:spcPts val="538"/>
              </a:spcBef>
              <a:buClr>
                <a:srgbClr val="888888"/>
              </a:buClr>
              <a:buSzPct val="25000"/>
              <a:defRPr/>
            </a:pPr>
            <a:r>
              <a:rPr lang="ru-RU" sz="2700" dirty="0" err="1" smtClean="0">
                <a:solidFill>
                  <a:schemeClr val="tx1"/>
                </a:solidFill>
                <a:sym typeface="Rambla" charset="0"/>
              </a:rPr>
              <a:t>skype</a:t>
            </a:r>
            <a:r>
              <a:rPr lang="ru-RU" sz="2700" dirty="0" smtClean="0">
                <a:solidFill>
                  <a:schemeClr val="tx1"/>
                </a:solidFill>
                <a:sym typeface="Rambla" charset="0"/>
              </a:rPr>
              <a:t>: dontsurrender2</a:t>
            </a:r>
            <a:endParaRPr lang="ru-RU" sz="2700" dirty="0">
              <a:solidFill>
                <a:schemeClr val="tx1"/>
              </a:solidFill>
              <a:sym typeface="Rambla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294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642</TotalTime>
  <Words>636</Words>
  <Application>Microsoft Office PowerPoint</Application>
  <PresentationFormat>Экран (4:3)</PresentationFormat>
  <Paragraphs>172</Paragraphs>
  <Slides>17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Открытая</vt:lpstr>
      <vt:lpstr>Нечего надеть?</vt:lpstr>
      <vt:lpstr>Слайд 2</vt:lpstr>
      <vt:lpstr>Pitch</vt:lpstr>
      <vt:lpstr>Команда</vt:lpstr>
      <vt:lpstr>Краткая информация</vt:lpstr>
      <vt:lpstr>История компании</vt:lpstr>
      <vt:lpstr>Рынок/ возможности</vt:lpstr>
      <vt:lpstr>Клиенты и сегменты</vt:lpstr>
      <vt:lpstr>Проблема/альтернативные решения</vt:lpstr>
      <vt:lpstr>Ваше решение/продукт</vt:lpstr>
      <vt:lpstr>Технология</vt:lpstr>
      <vt:lpstr>Конкурентные преимущества</vt:lpstr>
      <vt:lpstr>Стратегия выхода на рынок</vt:lpstr>
      <vt:lpstr>Бизнес-модель</vt:lpstr>
      <vt:lpstr>Доходы и расходы</vt:lpstr>
      <vt:lpstr>Доля и доход инвестора</vt:lpstr>
      <vt:lpstr>Контакты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Венчурный пансион</dc:title>
  <dc:creator>Олег</dc:creator>
  <cp:lastModifiedBy>Пользователь</cp:lastModifiedBy>
  <cp:revision>59</cp:revision>
  <dcterms:created xsi:type="dcterms:W3CDTF">2017-04-08T16:11:49Z</dcterms:created>
  <dcterms:modified xsi:type="dcterms:W3CDTF">2017-05-22T17:51:28Z</dcterms:modified>
</cp:coreProperties>
</file>