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9"/>
  </p:notesMasterIdLst>
  <p:sldIdLst>
    <p:sldId id="256" r:id="rId2"/>
    <p:sldId id="273" r:id="rId3"/>
    <p:sldId id="258" r:id="rId4"/>
    <p:sldId id="275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8" r:id="rId14"/>
    <p:sldId id="266" r:id="rId15"/>
    <p:sldId id="274" r:id="rId16"/>
    <p:sldId id="272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CFE6"/>
    <a:srgbClr val="BCD3E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75" d="100"/>
          <a:sy n="75" d="100"/>
        </p:scale>
        <p:origin x="-123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294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FB709-C7A6-4518-835E-D632F9905882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9E9A72-7761-444B-AB50-C71476B6A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hape 99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Shape 100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hape 106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79" name="Shape 107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hape 168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Shape 169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hape 174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2771" name="Shape 175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C75B786-83E2-4493-90B8-73FDD41A4FAC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C75B786-83E2-4493-90B8-73FDD41A4FAC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C75B786-83E2-4493-90B8-73FDD41A4FAC}" type="datetimeFigureOut">
              <a:rPr lang="ru-RU" smtClean="0"/>
              <a:pPr/>
              <a:t>25.05.2017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thsbz.ru/modvrach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2041" y="1772816"/>
            <a:ext cx="7772400" cy="82195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Модный врач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5976" y="2636912"/>
            <a:ext cx="4024536" cy="432048"/>
          </a:xfrm>
        </p:spPr>
        <p:txBody>
          <a:bodyPr>
            <a:normAutofit/>
          </a:bodyPr>
          <a:lstStyle/>
          <a:p>
            <a:r>
              <a:rPr lang="en-US" sz="1600" b="1" dirty="0" smtClean="0">
                <a:hlinkClick r:id="rId2"/>
              </a:rPr>
              <a:t>http://thsbz.ru/modvrach</a:t>
            </a: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294" t="8137" r="42491" b="76139"/>
          <a:stretch/>
        </p:blipFill>
        <p:spPr bwMode="auto">
          <a:xfrm>
            <a:off x="3779912" y="548680"/>
            <a:ext cx="1556658" cy="849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2627784" y="6093296"/>
            <a:ext cx="6400800" cy="622920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Терехов Сергей </a:t>
            </a:r>
            <a:endParaRPr lang="ru-RU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095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Shape 102" descr="C:\Users\Пользователь\Desktop\РАБОТА НС\Проекты\школа стервы\item_4744.jpg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195513"/>
            <a:ext cx="8755063" cy="218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Shape 103"/>
          <p:cNvSpPr>
            <a:spLocks noChangeArrowheads="1"/>
          </p:cNvSpPr>
          <p:nvPr/>
        </p:nvSpPr>
        <p:spPr bwMode="auto">
          <a:xfrm>
            <a:off x="684213" y="1628775"/>
            <a:ext cx="78486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just">
              <a:buClr>
                <a:srgbClr val="1FADCC"/>
              </a:buClr>
              <a:buSzPct val="100000"/>
              <a:buFont typeface="Noto Sans Symbols"/>
              <a:buChar char="➢"/>
            </a:pPr>
            <a:r>
              <a:rPr lang="ru-RU" sz="2700" dirty="0">
                <a:latin typeface="Arial (Основной текст)"/>
                <a:sym typeface="Rambla" charset="0"/>
              </a:rPr>
              <a:t>Мы предлагаем войти в проект </a:t>
            </a:r>
            <a:r>
              <a:rPr lang="ru-RU" sz="2700" dirty="0" smtClean="0">
                <a:latin typeface="Arial (Основной текст)"/>
                <a:sym typeface="Rambla" charset="0"/>
              </a:rPr>
              <a:t>«Модный врач»  </a:t>
            </a:r>
            <a:r>
              <a:rPr lang="ru-RU" sz="2700" dirty="0">
                <a:latin typeface="Arial (Основной текст)"/>
                <a:sym typeface="Rambla" charset="0"/>
              </a:rPr>
              <a:t>на стадии запуска </a:t>
            </a:r>
            <a:r>
              <a:rPr lang="ru-RU" sz="2700" dirty="0" smtClean="0">
                <a:latin typeface="Arial (Основной текст)"/>
                <a:sym typeface="Rambla" charset="0"/>
              </a:rPr>
              <a:t>в городе Орел.</a:t>
            </a:r>
            <a:endParaRPr lang="ru-RU" sz="2700" dirty="0">
              <a:latin typeface="Arial (Основной текст)"/>
              <a:sym typeface="Rambla" charset="0"/>
            </a:endParaRPr>
          </a:p>
          <a:p>
            <a:pPr algn="just">
              <a:buClr>
                <a:srgbClr val="1FADCC"/>
              </a:buClr>
              <a:buSzPct val="100000"/>
              <a:buFont typeface="Noto Sans Symbols"/>
              <a:buChar char="➢"/>
            </a:pPr>
            <a:r>
              <a:rPr lang="ru-RU" sz="2700" dirty="0">
                <a:latin typeface="Arial (Основной текст)"/>
                <a:sym typeface="Rambla" charset="0"/>
              </a:rPr>
              <a:t>Вложениями составляют </a:t>
            </a:r>
            <a:r>
              <a:rPr lang="ru-RU" sz="2700" dirty="0" smtClean="0">
                <a:latin typeface="Arial (Основной текст)"/>
                <a:sym typeface="Rambla" charset="0"/>
              </a:rPr>
              <a:t>1,098 млн</a:t>
            </a:r>
            <a:r>
              <a:rPr lang="ru-RU" sz="2700" dirty="0">
                <a:latin typeface="Arial (Основной текст)"/>
                <a:sym typeface="Rambla" charset="0"/>
              </a:rPr>
              <a:t>. рублей</a:t>
            </a:r>
          </a:p>
          <a:p>
            <a:pPr algn="just">
              <a:buClr>
                <a:srgbClr val="1FADCC"/>
              </a:buClr>
              <a:buSzPct val="100000"/>
              <a:buFont typeface="Noto Sans Symbols"/>
              <a:buChar char="➢"/>
            </a:pPr>
            <a:r>
              <a:rPr lang="ru-RU" sz="2700" dirty="0">
                <a:latin typeface="Arial (Основной текст)"/>
                <a:sym typeface="Rambla" charset="0"/>
              </a:rPr>
              <a:t>Доходность </a:t>
            </a:r>
            <a:r>
              <a:rPr lang="ru-RU" sz="2700" dirty="0" smtClean="0">
                <a:latin typeface="Arial (Основной текст)"/>
                <a:sym typeface="Rambla" charset="0"/>
              </a:rPr>
              <a:t>– </a:t>
            </a:r>
            <a:r>
              <a:rPr lang="ru-RU" sz="2700" dirty="0" smtClean="0">
                <a:latin typeface="Arial (Основной текст)"/>
                <a:sym typeface="Rambla" charset="0"/>
              </a:rPr>
              <a:t>1,33</a:t>
            </a:r>
            <a:r>
              <a:rPr lang="ru-RU" sz="2700" dirty="0" smtClean="0">
                <a:latin typeface="Arial (Основной текст)"/>
                <a:sym typeface="Rambla" charset="0"/>
              </a:rPr>
              <a:t>. </a:t>
            </a:r>
            <a:endParaRPr lang="ru-RU" sz="2700" dirty="0">
              <a:latin typeface="Arial (Основной текст)"/>
              <a:sym typeface="Rambla" charset="0"/>
            </a:endParaRPr>
          </a:p>
          <a:p>
            <a:pPr algn="just">
              <a:buClr>
                <a:srgbClr val="1FADCC"/>
              </a:buClr>
              <a:buSzPct val="100000"/>
              <a:buFont typeface="Noto Sans Symbols"/>
              <a:buChar char="➢"/>
            </a:pPr>
            <a:r>
              <a:rPr lang="ru-RU" sz="2700" dirty="0">
                <a:latin typeface="Arial (Основной текст)"/>
                <a:sym typeface="Rambla" charset="0"/>
              </a:rPr>
              <a:t>Полный возврат инвестиций произойдет </a:t>
            </a:r>
            <a:r>
              <a:rPr lang="ru-RU" sz="2700" dirty="0" smtClean="0">
                <a:latin typeface="Arial (Основной текст)"/>
                <a:sym typeface="Rambla" charset="0"/>
              </a:rPr>
              <a:t>в течение 6 </a:t>
            </a:r>
            <a:r>
              <a:rPr lang="ru-RU" sz="2700" dirty="0">
                <a:latin typeface="Arial (Основной текст)"/>
                <a:sym typeface="Rambla" charset="0"/>
              </a:rPr>
              <a:t>месяцев работы проекта</a:t>
            </a:r>
          </a:p>
          <a:p>
            <a:endParaRPr lang="ru-RU" sz="3500" dirty="0">
              <a:latin typeface="Arial (Основной текст)"/>
              <a:cs typeface="Times New Roman" pitchFamily="18" charset="0"/>
              <a:sym typeface="Times New Roman" pitchFamily="18" charset="0"/>
            </a:endParaRPr>
          </a:p>
          <a:p>
            <a:pPr>
              <a:buSzPct val="25000"/>
            </a:pPr>
            <a:r>
              <a:rPr lang="ru-RU" sz="3500" dirty="0">
                <a:latin typeface="Arial (Основной текст)"/>
                <a:sym typeface="Rambla" charset="0"/>
              </a:rPr>
              <a:t/>
            </a:r>
            <a:br>
              <a:rPr lang="ru-RU" sz="3500" dirty="0">
                <a:latin typeface="Arial (Основной текст)"/>
                <a:sym typeface="Rambla" charset="0"/>
              </a:rPr>
            </a:br>
            <a:endParaRPr lang="ru-RU" sz="3500" dirty="0">
              <a:latin typeface="Arial (Основной текст)"/>
              <a:sym typeface="Rambla" charset="0"/>
            </a:endParaRPr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467544" y="332656"/>
            <a:ext cx="8229600" cy="720080"/>
          </a:xfrm>
          <a:prstGeom prst="rect">
            <a:avLst/>
          </a:prstGeom>
        </p:spPr>
        <p:txBody>
          <a:bodyPr vert="horz" anchor="t">
            <a:normAutofit fontScale="92500"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Наше</a:t>
            </a:r>
            <a:r>
              <a:rPr kumimoji="0" lang="ru-RU" sz="48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предложение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3874435"/>
          </a:xfrm>
        </p:spPr>
        <p:txBody>
          <a:bodyPr anchor="ctr">
            <a:normAutofit/>
          </a:bodyPr>
          <a:lstStyle/>
          <a:p>
            <a:pPr algn="just">
              <a:buNone/>
            </a:pPr>
            <a:r>
              <a:rPr lang="ru-RU" dirty="0" smtClean="0"/>
              <a:t>«Модный доктор» - это проект, который предполагает открытие магазина медицинской одежды в городе Орел.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Pitch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9963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hape 109"/>
          <p:cNvSpPr txBox="1">
            <a:spLocks noGrp="1"/>
          </p:cNvSpPr>
          <p:nvPr>
            <p:ph idx="1"/>
          </p:nvPr>
        </p:nvSpPr>
        <p:spPr/>
        <p:txBody>
          <a:bodyPr tIns="45700" bIns="45700"/>
          <a:lstStyle/>
          <a:p>
            <a:pPr marL="365125" indent="-263525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Font typeface="Noto Sans Symbols"/>
              <a:buChar char="➢"/>
            </a:pPr>
            <a:r>
              <a:rPr lang="ru-RU" sz="2600" dirty="0" smtClean="0">
                <a:solidFill>
                  <a:srgbClr val="000000"/>
                </a:solidFill>
                <a:latin typeface="Arial (Основной текст)"/>
                <a:cs typeface="Arial" pitchFamily="34" charset="0"/>
                <a:sym typeface="Rambla" charset="0"/>
              </a:rPr>
              <a:t>Сергей Терехов – идейный основатель проекта - предприниматель</a:t>
            </a:r>
          </a:p>
          <a:p>
            <a:pPr marL="365125" indent="-263525" eaLnBrk="1" hangingPunct="1">
              <a:lnSpc>
                <a:spcPct val="90000"/>
              </a:lnSpc>
              <a:spcAft>
                <a:spcPct val="0"/>
              </a:spcAft>
              <a:buFont typeface="Noto Sans Symbols"/>
              <a:buChar char="➢"/>
            </a:pPr>
            <a:r>
              <a:rPr lang="ru-RU" sz="2600" dirty="0" smtClean="0">
                <a:solidFill>
                  <a:srgbClr val="000000"/>
                </a:solidFill>
                <a:latin typeface="Arial (Основной текст)"/>
                <a:cs typeface="Arial" pitchFamily="34" charset="0"/>
                <a:sym typeface="Rambla" charset="0"/>
              </a:rPr>
              <a:t>Дарья Терехова  -  </a:t>
            </a:r>
            <a:r>
              <a:rPr lang="ru-RU" sz="2600" dirty="0" err="1" smtClean="0">
                <a:solidFill>
                  <a:srgbClr val="000000"/>
                </a:solidFill>
                <a:latin typeface="Arial (Основной текст)"/>
                <a:cs typeface="Arial" pitchFamily="34" charset="0"/>
                <a:sym typeface="Rambla" charset="0"/>
              </a:rPr>
              <a:t>креативный</a:t>
            </a:r>
            <a:r>
              <a:rPr lang="ru-RU" sz="2600" dirty="0" smtClean="0">
                <a:solidFill>
                  <a:srgbClr val="000000"/>
                </a:solidFill>
                <a:latin typeface="Arial (Основной текст)"/>
                <a:cs typeface="Arial" pitchFamily="34" charset="0"/>
                <a:sym typeface="Rambla" charset="0"/>
              </a:rPr>
              <a:t> редактор – сценарист</a:t>
            </a:r>
          </a:p>
          <a:p>
            <a:pPr marL="365125" indent="-263525" eaLnBrk="1" hangingPunct="1">
              <a:lnSpc>
                <a:spcPct val="90000"/>
              </a:lnSpc>
              <a:spcAft>
                <a:spcPct val="0"/>
              </a:spcAft>
              <a:buFont typeface="Noto Sans Symbols"/>
              <a:buChar char="➢"/>
            </a:pPr>
            <a:r>
              <a:rPr lang="ru-RU" sz="2600" dirty="0" smtClean="0">
                <a:solidFill>
                  <a:srgbClr val="000000"/>
                </a:solidFill>
                <a:latin typeface="Arial (Основной текст)"/>
                <a:cs typeface="Arial" pitchFamily="34" charset="0"/>
                <a:sym typeface="Rambla" charset="0"/>
              </a:rPr>
              <a:t>Наталия Спиридонова – «ездовая лошадка»</a:t>
            </a:r>
          </a:p>
          <a:p>
            <a:pPr marL="365125" indent="-263525" eaLnBrk="1" hangingPunct="1">
              <a:lnSpc>
                <a:spcPct val="90000"/>
              </a:lnSpc>
              <a:spcAft>
                <a:spcPct val="0"/>
              </a:spcAft>
              <a:buSzPct val="25000"/>
              <a:buFont typeface="Noto Sans Symbols"/>
              <a:buNone/>
            </a:pPr>
            <a:r>
              <a:rPr lang="ru-RU" sz="2400" dirty="0" smtClean="0">
                <a:solidFill>
                  <a:srgbClr val="000000"/>
                </a:solidFill>
                <a:latin typeface="Arial (Основной текст)"/>
                <a:cs typeface="Arial" pitchFamily="34" charset="0"/>
                <a:sym typeface="Rambla" charset="0"/>
              </a:rPr>
              <a:t/>
            </a:r>
            <a:br>
              <a:rPr lang="ru-RU" sz="2400" dirty="0" smtClean="0">
                <a:solidFill>
                  <a:srgbClr val="000000"/>
                </a:solidFill>
                <a:latin typeface="Arial (Основной текст)"/>
                <a:cs typeface="Arial" pitchFamily="34" charset="0"/>
                <a:sym typeface="Rambla" charset="0"/>
              </a:rPr>
            </a:br>
            <a:endParaRPr lang="ru-RU" sz="2400" dirty="0" smtClean="0">
              <a:solidFill>
                <a:srgbClr val="000000"/>
              </a:solidFill>
              <a:latin typeface="Arial (Основной текст)"/>
              <a:cs typeface="Arial" pitchFamily="34" charset="0"/>
              <a:sym typeface="Rambla" charset="0"/>
            </a:endParaRPr>
          </a:p>
        </p:txBody>
      </p:sp>
      <p:sp>
        <p:nvSpPr>
          <p:cNvPr id="10243" name="Shape 110"/>
          <p:cNvSpPr txBox="1">
            <a:spLocks noGrp="1"/>
          </p:cNvSpPr>
          <p:nvPr>
            <p:ph type="title"/>
          </p:nvPr>
        </p:nvSpPr>
        <p:spPr/>
        <p:txBody>
          <a:bodyPr tIns="45700" bIns="45700"/>
          <a:lstStyle/>
          <a:p>
            <a:pPr>
              <a:buClr>
                <a:srgbClr val="464646"/>
              </a:buClr>
              <a:buSzPct val="25000"/>
            </a:pPr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Команда</a:t>
            </a:r>
            <a:endParaRPr lang="ru-RU" sz="3600" dirty="0" smtClean="0">
              <a:solidFill>
                <a:srgbClr val="464646"/>
              </a:solidFill>
              <a:latin typeface="Rambla" charset="0"/>
              <a:cs typeface="Arial" pitchFamily="34" charset="0"/>
              <a:sym typeface="Rambla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779912" y="1071235"/>
            <a:ext cx="4236018" cy="5040560"/>
          </a:xfrm>
        </p:spPr>
        <p:txBody>
          <a:bodyPr>
            <a:noAutofit/>
          </a:bodyPr>
          <a:lstStyle/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Краткая</a:t>
            </a:r>
            <a:r>
              <a:rPr lang="ru-RU" dirty="0" smtClean="0"/>
              <a:t> информация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11902" y="1268760"/>
            <a:ext cx="229550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3779912" y="2170969"/>
            <a:ext cx="4403294" cy="61206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ru-RU" sz="1200" dirty="0" smtClean="0"/>
          </a:p>
        </p:txBody>
      </p:sp>
      <p:sp>
        <p:nvSpPr>
          <p:cNvPr id="13" name="Объект 1"/>
          <p:cNvSpPr txBox="1">
            <a:spLocks/>
          </p:cNvSpPr>
          <p:nvPr/>
        </p:nvSpPr>
        <p:spPr>
          <a:xfrm>
            <a:off x="3900080" y="2918136"/>
            <a:ext cx="4388418" cy="61206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ru-RU" sz="1200" dirty="0" smtClean="0"/>
          </a:p>
        </p:txBody>
      </p:sp>
      <p:sp>
        <p:nvSpPr>
          <p:cNvPr id="16" name="Объект 1"/>
          <p:cNvSpPr txBox="1">
            <a:spLocks/>
          </p:cNvSpPr>
          <p:nvPr/>
        </p:nvSpPr>
        <p:spPr>
          <a:xfrm>
            <a:off x="3900080" y="3832013"/>
            <a:ext cx="4388418" cy="61206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ru-RU" sz="1200" dirty="0" smtClean="0"/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03925659"/>
              </p:ext>
            </p:extLst>
          </p:nvPr>
        </p:nvGraphicFramePr>
        <p:xfrm>
          <a:off x="827584" y="1196752"/>
          <a:ext cx="7848872" cy="3515870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3194067"/>
                <a:gridCol w="4654805"/>
              </a:tblGrid>
              <a:tr h="61947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География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Текущая: Орел</a:t>
                      </a:r>
                    </a:p>
                    <a:p>
                      <a:r>
                        <a:rPr lang="ru-RU" sz="1600" dirty="0" smtClean="0"/>
                        <a:t>Через 3-5 лет: Регионы РФ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</a:tr>
              <a:tr h="85720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Требуемые инвестиции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Требуемая сумма:</a:t>
                      </a:r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1,098 млн</a:t>
                      </a:r>
                      <a:r>
                        <a:rPr lang="ru-RU" sz="1600" dirty="0" smtClean="0"/>
                        <a:t>. руб.</a:t>
                      </a:r>
                    </a:p>
                    <a:p>
                      <a:r>
                        <a:rPr lang="ru-RU" sz="1600" dirty="0" smtClean="0"/>
                        <a:t>На маркетинг, ФОТ, развитие партнерской сети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</a:tr>
              <a:tr h="114984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Команда 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Основатели: Управляющий(СЕО)</a:t>
                      </a:r>
                    </a:p>
                    <a:p>
                      <a:r>
                        <a:rPr lang="ru-RU" sz="1600" dirty="0" smtClean="0"/>
                        <a:t>Сотрудники: 3</a:t>
                      </a:r>
                    </a:p>
                    <a:p>
                      <a:r>
                        <a:rPr lang="ru-RU" sz="1600" dirty="0" smtClean="0"/>
                        <a:t>Состав Маркетинг -1, Другое- 2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</a:tr>
              <a:tr h="67975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Другое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Дата основания: 2017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8037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45232" y="1865206"/>
            <a:ext cx="3970784" cy="3514395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ru-RU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ct val="131000"/>
              <a:buFont typeface="Wingdings" panose="05000000000000000000" pitchFamily="2" charset="2"/>
              <a:buChar char="Ø"/>
            </a:pPr>
            <a:r>
              <a:rPr lang="ru-RU" sz="1400" dirty="0" smtClean="0">
                <a:cs typeface="Times New Roman" panose="02020603050405020304" pitchFamily="18" charset="0"/>
              </a:rPr>
              <a:t>Основание: 2017</a:t>
            </a:r>
          </a:p>
          <a:p>
            <a:pPr>
              <a:buSzPct val="131000"/>
              <a:buFont typeface="Wingdings" panose="05000000000000000000" pitchFamily="2" charset="2"/>
              <a:buChar char="Ø"/>
            </a:pPr>
            <a:r>
              <a:rPr lang="ru-RU" sz="1400" dirty="0" smtClean="0">
                <a:cs typeface="Times New Roman" panose="02020603050405020304" pitchFamily="18" charset="0"/>
              </a:rPr>
              <a:t>1-е инвестиции: от инвестора 1,098млн. руб.</a:t>
            </a:r>
          </a:p>
          <a:p>
            <a:pPr>
              <a:buSzPct val="131000"/>
              <a:buFont typeface="Wingdings" panose="05000000000000000000" pitchFamily="2" charset="2"/>
              <a:buChar char="Ø"/>
            </a:pPr>
            <a:r>
              <a:rPr lang="ru-RU" sz="1400" dirty="0" smtClean="0">
                <a:cs typeface="Times New Roman" panose="02020603050405020304" pitchFamily="18" charset="0"/>
              </a:rPr>
              <a:t>Возврат инвестиций: не более 6 месяцев</a:t>
            </a:r>
          </a:p>
          <a:p>
            <a:pPr marL="109728" indent="0"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компании</a:t>
            </a:r>
            <a:endParaRPr lang="ru-RU" dirty="0"/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4788024" y="1633727"/>
            <a:ext cx="3970784" cy="21553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84782327"/>
              </p:ext>
            </p:extLst>
          </p:nvPr>
        </p:nvGraphicFramePr>
        <p:xfrm>
          <a:off x="4932040" y="2060848"/>
          <a:ext cx="3672408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1656184"/>
              </a:tblGrid>
              <a:tr h="57606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Общая сумма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1,098 млн. руб.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Подзаголовок 2"/>
          <p:cNvSpPr txBox="1">
            <a:spLocks/>
          </p:cNvSpPr>
          <p:nvPr/>
        </p:nvSpPr>
        <p:spPr>
          <a:xfrm>
            <a:off x="4770377" y="1416381"/>
            <a:ext cx="5113784" cy="44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algn="l"/>
            <a:r>
              <a:rPr lang="ru-RU" sz="25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Инвесторы и инвестиции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45232" y="1416381"/>
            <a:ext cx="6400800" cy="622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algn="l"/>
            <a:r>
              <a:rPr lang="ru-RU" sz="25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вехи компании</a:t>
            </a: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4770377" y="4118852"/>
            <a:ext cx="5113784" cy="44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algn="l"/>
            <a:r>
              <a:rPr lang="ru-RU" sz="25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компании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57836871"/>
              </p:ext>
            </p:extLst>
          </p:nvPr>
        </p:nvGraphicFramePr>
        <p:xfrm>
          <a:off x="4937212" y="4797152"/>
          <a:ext cx="3672408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1656184"/>
              </a:tblGrid>
              <a:tr h="57606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Основатели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80%</a:t>
                      </a:r>
                      <a:endParaRPr lang="ru-RU" sz="1400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Инвесторы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/>
                        <a:t>20%</a:t>
                      </a:r>
                      <a:endParaRPr lang="ru-RU" sz="14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884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hape 115" descr="C:\Users\Пользователь\Desktop\РАБОТА НС\Проекты\школа стервы\human-65924_1920.jpg"/>
          <p:cNvPicPr preferRelativeResize="0"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0" y="549275"/>
            <a:ext cx="8926513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Рынок/ возможности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971600" y="1988840"/>
            <a:ext cx="2592288" cy="237626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В городе Орел слабо развит данная область</a:t>
            </a:r>
            <a:endParaRPr lang="ru-RU" sz="1400" dirty="0"/>
          </a:p>
        </p:txBody>
      </p:sp>
      <p:sp>
        <p:nvSpPr>
          <p:cNvPr id="8" name="Овал 7"/>
          <p:cNvSpPr/>
          <p:nvPr/>
        </p:nvSpPr>
        <p:spPr>
          <a:xfrm>
            <a:off x="5089958" y="1964667"/>
            <a:ext cx="2592288" cy="247159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Ассортимент будет включать все качества и нацелен на большой сегмент целевой аудитории</a:t>
            </a:r>
            <a:endParaRPr lang="ru-RU" sz="1200" dirty="0"/>
          </a:p>
        </p:txBody>
      </p:sp>
      <p:sp>
        <p:nvSpPr>
          <p:cNvPr id="17" name="Стрелка вправо 16"/>
          <p:cNvSpPr/>
          <p:nvPr/>
        </p:nvSpPr>
        <p:spPr>
          <a:xfrm rot="20113299">
            <a:off x="4205290" y="4209014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онлайн</a:t>
            </a:r>
            <a:endParaRPr lang="ru-RU" sz="1200" dirty="0"/>
          </a:p>
        </p:txBody>
      </p:sp>
      <p:sp>
        <p:nvSpPr>
          <p:cNvPr id="18" name="Стрелка вправо 17"/>
          <p:cNvSpPr/>
          <p:nvPr/>
        </p:nvSpPr>
        <p:spPr>
          <a:xfrm>
            <a:off x="3798247" y="2966440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престиж</a:t>
            </a:r>
            <a:endParaRPr lang="ru-RU" sz="1200" dirty="0"/>
          </a:p>
        </p:txBody>
      </p:sp>
      <p:sp>
        <p:nvSpPr>
          <p:cNvPr id="19" name="Стрелка вправо 18"/>
          <p:cNvSpPr/>
          <p:nvPr/>
        </p:nvSpPr>
        <p:spPr>
          <a:xfrm rot="2148146">
            <a:off x="4189034" y="1677313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практичный</a:t>
            </a:r>
            <a:endParaRPr lang="ru-RU" sz="1200" dirty="0"/>
          </a:p>
        </p:txBody>
      </p:sp>
      <p:sp>
        <p:nvSpPr>
          <p:cNvPr id="20" name="Стрелка вправо 19"/>
          <p:cNvSpPr/>
          <p:nvPr/>
        </p:nvSpPr>
        <p:spPr>
          <a:xfrm rot="19884867" flipH="1">
            <a:off x="7530956" y="1571583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по цветам</a:t>
            </a:r>
            <a:endParaRPr lang="ru-RU" sz="1200" dirty="0"/>
          </a:p>
        </p:txBody>
      </p:sp>
      <p:sp>
        <p:nvSpPr>
          <p:cNvPr id="21" name="Стрелка вправо 20"/>
          <p:cNvSpPr/>
          <p:nvPr/>
        </p:nvSpPr>
        <p:spPr>
          <a:xfrm flipH="1">
            <a:off x="7773165" y="2966440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удобный</a:t>
            </a:r>
            <a:endParaRPr lang="ru-RU" sz="1200" dirty="0"/>
          </a:p>
        </p:txBody>
      </p:sp>
      <p:sp>
        <p:nvSpPr>
          <p:cNvPr id="22" name="Стрелка вправо 21"/>
          <p:cNvSpPr/>
          <p:nvPr/>
        </p:nvSpPr>
        <p:spPr>
          <a:xfrm rot="1669654" flipH="1">
            <a:off x="7531746" y="4139294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оффлайн</a:t>
            </a:r>
            <a:endParaRPr lang="ru-RU" sz="12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5364088" y="5661248"/>
            <a:ext cx="2399070" cy="5760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Привлекательный врач</a:t>
            </a:r>
            <a:endParaRPr lang="ru-RU" dirty="0"/>
          </a:p>
        </p:txBody>
      </p:sp>
      <p:sp>
        <p:nvSpPr>
          <p:cNvPr id="13" name="Стрелка вправо с вырезом 12"/>
          <p:cNvSpPr/>
          <p:nvPr/>
        </p:nvSpPr>
        <p:spPr>
          <a:xfrm rot="5400000">
            <a:off x="5994558" y="4521598"/>
            <a:ext cx="972107" cy="1116125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7543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 descr="C:\Users\Пользователь\Desktop\РАБОТА НС\Проекты\школа стервы\4TbpBM6Ec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20000" contrast="-20000"/>
          </a:blip>
          <a:srcRect/>
          <a:stretch>
            <a:fillRect/>
          </a:stretch>
        </p:blipFill>
        <p:spPr bwMode="auto">
          <a:xfrm>
            <a:off x="395536" y="1196752"/>
            <a:ext cx="8393115" cy="4476328"/>
          </a:xfrm>
          <a:prstGeom prst="rect">
            <a:avLst/>
          </a:prstGeom>
          <a:noFill/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1731648"/>
          </a:xfrm>
        </p:spPr>
        <p:txBody>
          <a:bodyPr>
            <a:noAutofit/>
          </a:bodyPr>
          <a:lstStyle/>
          <a:p>
            <a:pPr marL="109728" indent="0" algn="just">
              <a:buNone/>
            </a:pPr>
            <a:r>
              <a:rPr lang="ru-RU" sz="2000" dirty="0" smtClean="0">
                <a:solidFill>
                  <a:srgbClr val="000000"/>
                </a:solidFill>
                <a:cs typeface="Arial" pitchFamily="34" charset="0"/>
                <a:sym typeface="Rambla" charset="0"/>
              </a:rPr>
              <a:t>Проект «Модный врач»  затронет более 600 сегментов целевой аудитории. </a:t>
            </a:r>
          </a:p>
          <a:p>
            <a:pPr marL="109538" indent="-7938" algn="just">
              <a:spcAft>
                <a:spcPct val="0"/>
              </a:spcAft>
              <a:buSzPct val="25000"/>
              <a:buNone/>
            </a:pPr>
            <a:r>
              <a:rPr lang="ru-RU" sz="2000" dirty="0" smtClean="0">
                <a:solidFill>
                  <a:srgbClr val="000000"/>
                </a:solidFill>
                <a:cs typeface="Arial" pitchFamily="34" charset="0"/>
                <a:sym typeface="Rambla" charset="0"/>
              </a:rPr>
              <a:t>Например,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+mn-lt"/>
              </a:rPr>
              <a:t>Клиенты и сегменты</a:t>
            </a:r>
            <a:endParaRPr lang="ru-RU" dirty="0">
              <a:latin typeface="+mn-lt"/>
            </a:endParaRPr>
          </a:p>
        </p:txBody>
      </p:sp>
      <p:graphicFrame>
        <p:nvGraphicFramePr>
          <p:cNvPr id="6" name="Shape 134"/>
          <p:cNvGraphicFramePr>
            <a:graphicFrameLocks noGrp="1"/>
          </p:cNvGraphicFramePr>
          <p:nvPr/>
        </p:nvGraphicFramePr>
        <p:xfrm>
          <a:off x="2123728" y="2204864"/>
          <a:ext cx="6049962" cy="1562100"/>
        </p:xfrm>
        <a:graphic>
          <a:graphicData uri="http://schemas.openxmlformats.org/drawingml/2006/table">
            <a:tbl>
              <a:tblPr/>
              <a:tblGrid>
                <a:gridCol w="6049962"/>
              </a:tblGrid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Аптеки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E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Больницы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Оздоровительные центры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EF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Родильные дома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Санатории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82394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39693773"/>
              </p:ext>
            </p:extLst>
          </p:nvPr>
        </p:nvGraphicFramePr>
        <p:xfrm>
          <a:off x="539552" y="1255210"/>
          <a:ext cx="7920880" cy="3388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60240"/>
                <a:gridCol w="576064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Проблема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09728" indent="0" algn="just">
                        <a:buNone/>
                      </a:pPr>
                      <a:r>
                        <a:rPr lang="ru-RU" sz="1800" dirty="0" smtClean="0"/>
                        <a:t>Медицинские учреждения сталкиваются с проблемой внешнего вида, не идеальность которого отрицательно сказывается на моральном и психологическом состоянии сотрудников. А также негативно отражается на уровне престижа учреждения.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Альтернативы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Использование</a:t>
                      </a:r>
                      <a:r>
                        <a:rPr lang="ru-RU" baseline="0" dirty="0" smtClean="0"/>
                        <a:t> униформы старого образца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Почему есть потребность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Потребность в хорошей,</a:t>
                      </a:r>
                      <a:r>
                        <a:rPr lang="ru-RU" baseline="0" dirty="0" smtClean="0"/>
                        <a:t> практичной и удобной </a:t>
                      </a:r>
                      <a:r>
                        <a:rPr lang="ru-RU" baseline="0" dirty="0" err="1" smtClean="0"/>
                        <a:t>мед.форме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Доказательство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 75% врачей используют на работе старый, непривлекательный,</a:t>
                      </a:r>
                      <a:r>
                        <a:rPr lang="ru-RU" baseline="0" dirty="0" smtClean="0"/>
                        <a:t> неудобный халат</a:t>
                      </a:r>
                      <a:endParaRPr lang="ru-RU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Проблема/альтернативные решения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88189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3347864" y="1484784"/>
            <a:ext cx="2160240" cy="4032448"/>
          </a:xfrm>
          <a:prstGeom prst="rect">
            <a:avLst/>
          </a:prstGeom>
          <a:effectLst>
            <a:softEdge rad="635000"/>
          </a:effectLst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35000" dirty="0" smtClean="0">
                <a:solidFill>
                  <a:srgbClr val="BCD3EE"/>
                </a:solidFill>
              </a:rPr>
              <a:t>!</a:t>
            </a:r>
            <a:endParaRPr lang="ru-RU" sz="35000" dirty="0">
              <a:solidFill>
                <a:srgbClr val="BCD3EE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238026"/>
            <a:ext cx="8229600" cy="4525963"/>
          </a:xfrm>
        </p:spPr>
        <p:txBody>
          <a:bodyPr>
            <a:normAutofit lnSpcReduction="10000"/>
          </a:bodyPr>
          <a:lstStyle/>
          <a:p>
            <a:pPr marL="109728" indent="0" algn="just"/>
            <a:endParaRPr lang="ru-RU" sz="2000" dirty="0" smtClean="0"/>
          </a:p>
          <a:p>
            <a:pPr marL="109728" indent="0" algn="just"/>
            <a:r>
              <a:rPr lang="ru-RU" sz="2000" dirty="0" smtClean="0"/>
              <a:t>Открытие магазина медицинской одежды в г. Орел.</a:t>
            </a:r>
          </a:p>
          <a:p>
            <a:pPr marL="109728" indent="0" algn="just"/>
            <a:r>
              <a:rPr lang="ru-RU" sz="2000" dirty="0" smtClean="0"/>
              <a:t>Наша модная медицинская одежда удовлетворит потребности в элегантном внешнем виде медицинского работника и поднимет престиж занимаемой вами сферы в медицине.</a:t>
            </a:r>
          </a:p>
          <a:p>
            <a:pPr marL="109728" indent="0" algn="just"/>
            <a:r>
              <a:rPr lang="ru-RU" sz="2000" dirty="0" smtClean="0"/>
              <a:t>В этой медицинской одежде врачи будут чувствовать себя легко и комфортно за счет удобного покроя и модного дизайна.</a:t>
            </a:r>
          </a:p>
          <a:p>
            <a:pPr marL="109728" indent="0" algn="just"/>
            <a:r>
              <a:rPr lang="ru-RU" sz="2000" dirty="0" smtClean="0"/>
              <a:t>Медицинскому работнику стоит уделить внимание внешнему виду, так как это составная часть общего психологического и физиологического состояния.</a:t>
            </a:r>
          </a:p>
          <a:p>
            <a:pPr marL="109728" indent="0" algn="just"/>
            <a:r>
              <a:rPr lang="ru-RU" sz="2000" dirty="0" smtClean="0"/>
              <a:t>Наши услуги будут полезны в целях получения современного внешнего вида, который необходим для эстетической организации рабочего процесса.</a:t>
            </a:r>
          </a:p>
          <a:p>
            <a:pPr marL="109728" indent="0" algn="just"/>
            <a:endParaRPr lang="ru-RU" sz="1900" dirty="0" smtClean="0"/>
          </a:p>
          <a:p>
            <a:pPr marL="109728" indent="0" algn="just"/>
            <a:endParaRPr lang="ru-RU" sz="1900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Ваше решение/продукт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2501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Технология</a:t>
            </a:r>
            <a:endParaRPr lang="ru-RU" dirty="0"/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5004048" y="1340768"/>
            <a:ext cx="3528392" cy="3744416"/>
          </a:xfrm>
          <a:prstGeom prst="downArrowCallou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Медицинский работник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5976" y="5212365"/>
            <a:ext cx="4464496" cy="129614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Привлекательная врач</a:t>
            </a:r>
            <a:endParaRPr lang="ru-RU" dirty="0"/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1403648" y="1844824"/>
            <a:ext cx="3096344" cy="864096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Долгосрочная служба формы</a:t>
            </a:r>
            <a:endParaRPr lang="ru-RU" sz="1200" dirty="0"/>
          </a:p>
        </p:txBody>
      </p:sp>
      <p:sp>
        <p:nvSpPr>
          <p:cNvPr id="9" name="Стрелка вправо с вырезом 8"/>
          <p:cNvSpPr/>
          <p:nvPr/>
        </p:nvSpPr>
        <p:spPr>
          <a:xfrm>
            <a:off x="1691680" y="1052736"/>
            <a:ext cx="2888704" cy="79208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Униформа разных цветов</a:t>
            </a:r>
            <a:endParaRPr lang="ru-RU" sz="1200" dirty="0"/>
          </a:p>
        </p:txBody>
      </p:sp>
      <p:sp>
        <p:nvSpPr>
          <p:cNvPr id="10" name="Стрелка вправо с вырезом 9"/>
          <p:cNvSpPr/>
          <p:nvPr/>
        </p:nvSpPr>
        <p:spPr>
          <a:xfrm>
            <a:off x="1115616" y="3717032"/>
            <a:ext cx="2848946" cy="79208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Онлайн</a:t>
            </a:r>
            <a:r>
              <a:rPr lang="ru-RU" sz="1200" dirty="0" smtClean="0"/>
              <a:t>/</a:t>
            </a:r>
            <a:r>
              <a:rPr lang="ru-RU" sz="1200" dirty="0" err="1" smtClean="0"/>
              <a:t>оффлайн</a:t>
            </a:r>
            <a:r>
              <a:rPr lang="ru-RU" sz="1200" dirty="0" smtClean="0"/>
              <a:t> работа магазина</a:t>
            </a:r>
            <a:endParaRPr lang="ru-RU" sz="1200" dirty="0"/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1691680" y="2996952"/>
            <a:ext cx="2848946" cy="79208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Современные текстильные материалы</a:t>
            </a:r>
            <a:endParaRPr lang="ru-RU" sz="1200" dirty="0"/>
          </a:p>
        </p:txBody>
      </p:sp>
    </p:spTree>
    <p:extLst>
      <p:ext uri="{BB962C8B-B14F-4D97-AF65-F5344CB8AC3E}">
        <p14:creationId xmlns="" xmlns:p14="http://schemas.microsoft.com/office/powerpoint/2010/main" val="422222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i.siteapi.org/qSI7bZqwvGk9x3Y0z1arZdXw0TQ=/fit-in/1024x768/center/top/e2e5e724bebb78c.s.siteapi.org/img/fca3fe3d493cde25a932e13160f10369bfa3359c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908720"/>
            <a:ext cx="4968552" cy="49685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Современные текстильные материалы</a:t>
            </a:r>
          </a:p>
          <a:p>
            <a:r>
              <a:rPr lang="ru-RU" dirty="0" smtClean="0"/>
              <a:t>Элегантный внешний вид</a:t>
            </a:r>
          </a:p>
          <a:p>
            <a:r>
              <a:rPr lang="ru-RU" dirty="0" smtClean="0"/>
              <a:t>Повышает престиж занимаемой вами сферы в медицине</a:t>
            </a:r>
          </a:p>
          <a:p>
            <a:r>
              <a:rPr lang="ru-RU" dirty="0" err="1" smtClean="0"/>
              <a:t>Онлайн</a:t>
            </a:r>
            <a:r>
              <a:rPr lang="ru-RU" dirty="0" smtClean="0"/>
              <a:t> –заказы</a:t>
            </a:r>
          </a:p>
          <a:p>
            <a:r>
              <a:rPr lang="ru-RU" dirty="0" smtClean="0"/>
              <a:t>Доставка по другим регионам России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Конкурентные преимущества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2087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с вырезом 3"/>
          <p:cNvSpPr/>
          <p:nvPr/>
        </p:nvSpPr>
        <p:spPr>
          <a:xfrm>
            <a:off x="1619672" y="1556792"/>
            <a:ext cx="6264696" cy="3600400"/>
          </a:xfrm>
          <a:prstGeom prst="notchedRightArrow">
            <a:avLst/>
          </a:prstGeom>
          <a:ln>
            <a:solidFill>
              <a:srgbClr val="BCCFE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900" dirty="0" smtClean="0">
                <a:latin typeface="Lucida Sans Unicode (Основной текст)"/>
              </a:rPr>
              <a:t>Каналы: Целевая аудитория насчитывает более 60 сегментов</a:t>
            </a:r>
          </a:p>
          <a:p>
            <a:endParaRPr lang="ru-RU" sz="1900" dirty="0" smtClean="0">
              <a:latin typeface="Lucida Sans Unicode (Основной текст)"/>
            </a:endParaRPr>
          </a:p>
          <a:p>
            <a:r>
              <a:rPr lang="ru-RU" sz="1900" dirty="0" smtClean="0">
                <a:latin typeface="Lucida Sans Unicode (Основной текст)"/>
              </a:rPr>
              <a:t>Цикл продаж: </a:t>
            </a:r>
            <a:r>
              <a:rPr lang="ru-RU" sz="1900" dirty="0">
                <a:latin typeface="Lucida Sans Unicode (Основной текст)"/>
              </a:rPr>
              <a:t>Доходы </a:t>
            </a:r>
            <a:r>
              <a:rPr lang="ru-RU" sz="1900" dirty="0" smtClean="0">
                <a:latin typeface="Lucida Sans Unicode (Основной текст)"/>
              </a:rPr>
              <a:t>поступать будут спустя 1 месяц работы с клиентом  </a:t>
            </a:r>
          </a:p>
          <a:p>
            <a:endParaRPr lang="ru-RU" sz="1900" dirty="0" smtClean="0">
              <a:latin typeface="Lucida Sans Unicode (Основной текст)"/>
            </a:endParaRPr>
          </a:p>
          <a:p>
            <a:r>
              <a:rPr lang="ru-RU" sz="1900" dirty="0" smtClean="0">
                <a:latin typeface="Lucida Sans Unicode (Основной текст)"/>
              </a:rPr>
              <a:t>Масштабируемость: Проект «Модный врач» будет функционировать по всем регионам России </a:t>
            </a:r>
          </a:p>
          <a:p>
            <a:endParaRPr lang="ru-RU" sz="1900" dirty="0" smtClean="0">
              <a:latin typeface="Lucida Sans Unicode (Основной текст)"/>
            </a:endParaRPr>
          </a:p>
          <a:p>
            <a:pPr>
              <a:buNone/>
            </a:pPr>
            <a:endParaRPr lang="ru-RU" sz="1900" dirty="0" smtClean="0">
              <a:latin typeface="Lucida Sans Unicode (Основной текст)"/>
            </a:endParaRPr>
          </a:p>
          <a:p>
            <a:r>
              <a:rPr lang="ru-RU" sz="1900" dirty="0" smtClean="0">
                <a:latin typeface="Lucida Sans Unicode (Основной текст)"/>
              </a:rPr>
              <a:t>Маркетинговые расходы: Ежемесячные расходы на маркетинг сейчас и после инвестиций</a:t>
            </a:r>
            <a:endParaRPr lang="ru-RU" sz="1900" dirty="0">
              <a:latin typeface="Lucida Sans Unicode (Основной текст)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Стратегия выхода на рынок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8694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dzerginsk.by/uploads/bd/f1/bdf1dd8597c6e4336e4aa8f1cdb3569b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990" r="33608" b="4544"/>
          <a:stretch/>
        </p:blipFill>
        <p:spPr bwMode="auto">
          <a:xfrm>
            <a:off x="3058886" y="908720"/>
            <a:ext cx="2764971" cy="51546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1124745"/>
          <a:ext cx="8568952" cy="4705712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440468"/>
                <a:gridCol w="1610373"/>
                <a:gridCol w="1410919"/>
                <a:gridCol w="1010848"/>
                <a:gridCol w="1751904"/>
                <a:gridCol w="1344440"/>
              </a:tblGrid>
              <a:tr h="133322">
                <a:tc>
                  <a:txBody>
                    <a:bodyPr/>
                    <a:lstStyle/>
                    <a:p>
                      <a:pPr rtl="0" fontAlgn="t"/>
                      <a:r>
                        <a:rPr lang="ru-RU" sz="900" dirty="0"/>
                        <a:t>Бизнес идея </a:t>
                      </a:r>
                      <a:br>
                        <a:rPr lang="ru-RU" sz="900" dirty="0"/>
                      </a:br>
                      <a:r>
                        <a:rPr lang="ru-RU" sz="900" dirty="0"/>
                        <a:t>(наименование, дескриптор)</a:t>
                      </a:r>
                      <a:endParaRPr lang="ru-RU" sz="9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Назначение</a:t>
                      </a: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Автор </a:t>
                      </a:r>
                      <a:br>
                        <a:rPr lang="ru-RU" sz="900"/>
                      </a:br>
                      <a:r>
                        <a:rPr lang="ru-RU" sz="900"/>
                        <a:t>(ФИО, тел.)</a:t>
                      </a: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Дата и место разработки</a:t>
                      </a: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 rowSpan="2" gridSpan="2"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"Канвас" макет бизнес модели</a:t>
                      </a: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322">
                <a:tc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Модный врач</a:t>
                      </a: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Магазин медицинской одежды</a:t>
                      </a: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Терехов Сергей</a:t>
                      </a: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25.05.2017 Орел</a:t>
                      </a: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322">
                <a:tc>
                  <a:txBody>
                    <a:bodyPr/>
                    <a:lstStyle/>
                    <a:p>
                      <a:pPr rtl="0" fontAlgn="t"/>
                      <a:r>
                        <a:rPr lang="ru-RU" sz="900" dirty="0"/>
                        <a:t>7. Ключевые партнеры</a:t>
                      </a:r>
                      <a:endParaRPr lang="ru-RU" sz="9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8. Ключевые действия</a:t>
                      </a: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 gridSpan="2"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1. Ключевые ценности</a:t>
                      </a: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4. Взаимоотношения с клиентами</a:t>
                      </a: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2.Сегменты клиентов</a:t>
                      </a: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</a:tr>
              <a:tr h="343748">
                <a:tc rowSpan="3">
                  <a:txBody>
                    <a:bodyPr/>
                    <a:lstStyle/>
                    <a:p>
                      <a:pPr rtl="0" fontAlgn="t"/>
                      <a:r>
                        <a:rPr lang="ru-RU" sz="900" dirty="0"/>
                        <a:t>Инвестор - Оптимизация и экономика </a:t>
                      </a:r>
                      <a:br>
                        <a:rPr lang="ru-RU" sz="900" dirty="0"/>
                      </a:br>
                      <a:r>
                        <a:rPr lang="ru-RU" sz="900" dirty="0"/>
                        <a:t>Арендодатель</a:t>
                      </a:r>
                      <a:br>
                        <a:rPr lang="ru-RU" sz="900" dirty="0"/>
                      </a:br>
                      <a:r>
                        <a:rPr lang="ru-RU" sz="900" dirty="0"/>
                        <a:t>Клиенты</a:t>
                      </a:r>
                      <a:br>
                        <a:rPr lang="ru-RU" sz="900" dirty="0"/>
                      </a:br>
                      <a:r>
                        <a:rPr lang="ru-RU" sz="900" dirty="0"/>
                        <a:t>СМИ</a:t>
                      </a:r>
                      <a:endParaRPr lang="ru-RU" sz="9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Привлечь инвестиции</a:t>
                      </a:r>
                      <a:br>
                        <a:rPr lang="ru-RU" sz="900"/>
                      </a:br>
                      <a:r>
                        <a:rPr lang="ru-RU" sz="900"/>
                        <a:t>Реклама</a:t>
                      </a:r>
                      <a:br>
                        <a:rPr lang="ru-RU" sz="900"/>
                      </a:br>
                      <a:r>
                        <a:rPr lang="ru-RU" sz="900"/>
                        <a:t>Открыть ООО</a:t>
                      </a:r>
                      <a:br>
                        <a:rPr lang="ru-RU" sz="900"/>
                      </a:br>
                      <a:r>
                        <a:rPr lang="ru-RU" sz="900"/>
                        <a:t>Оборудовать помещение</a:t>
                      </a:r>
                      <a:br>
                        <a:rPr lang="ru-RU" sz="900"/>
                      </a:br>
                      <a:r>
                        <a:rPr lang="ru-RU" sz="900"/>
                        <a:t>Подобрать персонал</a:t>
                      </a:r>
                      <a:br>
                        <a:rPr lang="ru-RU" sz="900"/>
                      </a:br>
                      <a:r>
                        <a:rPr lang="ru-RU" sz="900"/>
                        <a:t>Закупить товар</a:t>
                      </a:r>
                      <a:br>
                        <a:rPr lang="ru-RU" sz="900"/>
                      </a:br>
                      <a:r>
                        <a:rPr lang="ru-RU" sz="900"/>
                        <a:t>Привлечь клиентов</a:t>
                      </a:r>
                      <a:br>
                        <a:rPr lang="ru-RU" sz="900"/>
                      </a:b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 rowSpan="3" gridSpan="2">
                  <a:txBody>
                    <a:bodyPr/>
                    <a:lstStyle/>
                    <a:p>
                      <a:pPr rtl="0" fontAlgn="t"/>
                      <a:r>
                        <a:rPr lang="ru-RU" sz="900" dirty="0"/>
                        <a:t>Медицинские учреждения сталкиваются с проблемой внешнего вида, не идеальность которого отрицательно сказывается на моральном и психологическом состоянии сотрудников.</a:t>
                      </a:r>
                      <a:br>
                        <a:rPr lang="ru-RU" sz="900" dirty="0"/>
                      </a:br>
                      <a:r>
                        <a:rPr lang="ru-RU" sz="900" dirty="0"/>
                        <a:t>А также негативно отражается на уровне престижа учреждения. </a:t>
                      </a:r>
                      <a:br>
                        <a:rPr lang="ru-RU" sz="900" dirty="0"/>
                      </a:br>
                      <a:r>
                        <a:rPr lang="ru-RU" sz="900" dirty="0"/>
                        <a:t>Мы предлагаем качественные и комфортные для работы медицинские халаты, хирургические костюмы и многое другое.</a:t>
                      </a:r>
                      <a:endParaRPr lang="ru-RU" sz="9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1 Осведомленность: Наглядно на сайте показываем что клиент получает, из какого матриала и за какую стоимость</a:t>
                      </a:r>
                      <a:br>
                        <a:rPr lang="ru-RU" sz="900"/>
                      </a:br>
                      <a:r>
                        <a:rPr lang="ru-RU" sz="900"/>
                        <a:t>2 Оценка: Клиент сам оценивает что покупать и как:онлайн или оффлайн</a:t>
                      </a:r>
                      <a:br>
                        <a:rPr lang="ru-RU" sz="900"/>
                      </a:br>
                      <a:r>
                        <a:rPr lang="ru-RU" sz="900"/>
                        <a:t>3 Покупка: Клиент выбирает любой из понравившихся товаров, может купить в магазине или заказать онлайн </a:t>
                      </a:r>
                      <a:br>
                        <a:rPr lang="ru-RU" sz="900"/>
                      </a:br>
                      <a:r>
                        <a:rPr lang="ru-RU" sz="900"/>
                        <a:t>4 Работа: Напрямую взаимодействие с клиентом</a:t>
                      </a: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 rowSpan="3">
                  <a:txBody>
                    <a:bodyPr/>
                    <a:lstStyle/>
                    <a:p>
                      <a:pPr rtl="0" fontAlgn="t"/>
                      <a:r>
                        <a:rPr lang="ru-RU" sz="900" dirty="0"/>
                        <a:t>Целевой аудиторией </a:t>
                      </a:r>
                      <a:r>
                        <a:rPr lang="ru-RU" sz="900" dirty="0" err="1"/>
                        <a:t>являеютя</a:t>
                      </a:r>
                      <a:r>
                        <a:rPr lang="ru-RU" sz="900" dirty="0"/>
                        <a:t> медицинские учреждения, оздоровительные центры, аптеки, санаторий и т.д.</a:t>
                      </a:r>
                      <a:br>
                        <a:rPr lang="ru-RU" sz="900" dirty="0"/>
                      </a:br>
                      <a:r>
                        <a:rPr lang="ru-RU" sz="900" dirty="0"/>
                        <a:t>Сегмент насчитывает более 60 целевых аудиторий</a:t>
                      </a:r>
                      <a:endParaRPr lang="ru-RU" sz="9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</a:tr>
              <a:tr h="90848">
                <a:tc vMerge="1">
                  <a:txBody>
                    <a:bodyPr/>
                    <a:lstStyle/>
                    <a:p>
                      <a:endParaRPr lang="ru-RU" sz="800" dirty="0"/>
                    </a:p>
                  </a:txBody>
                  <a:tcPr marL="3964" marR="3964" marT="2642" marB="2642" anchor="b"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6. Ключевые ресурсы</a:t>
                      </a: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 gridSpan="2" vMerge="1">
                  <a:txBody>
                    <a:bodyPr/>
                    <a:lstStyle/>
                    <a:p>
                      <a:pPr rtl="0" fontAlgn="b"/>
                      <a:endParaRPr lang="ru-RU" sz="800" dirty="0"/>
                    </a:p>
                  </a:txBody>
                  <a:tcPr marL="3964" marR="3964" marT="2642" marB="2642" anchor="b"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3. Каналы</a:t>
                      </a: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 vMerge="1">
                  <a:txBody>
                    <a:bodyPr/>
                    <a:lstStyle/>
                    <a:p>
                      <a:pPr rtl="0" fontAlgn="b"/>
                      <a:endParaRPr lang="ru-RU" sz="800" dirty="0"/>
                    </a:p>
                  </a:txBody>
                  <a:tcPr marL="3964" marR="3964" marT="2642" marB="2642" anchor="b"/>
                </a:tc>
              </a:tr>
              <a:tr h="2208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900" dirty="0"/>
                        <a:t>Персонал</a:t>
                      </a:r>
                      <a:br>
                        <a:rPr lang="ru-RU" sz="900" dirty="0"/>
                      </a:br>
                      <a:r>
                        <a:rPr lang="ru-RU" sz="900" dirty="0"/>
                        <a:t>Магазин</a:t>
                      </a:r>
                      <a:br>
                        <a:rPr lang="ru-RU" sz="900" dirty="0"/>
                      </a:br>
                      <a:r>
                        <a:rPr lang="ru-RU" sz="900" dirty="0"/>
                        <a:t>Финансы</a:t>
                      </a:r>
                      <a:endParaRPr lang="ru-RU" sz="9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 fontAlgn="t"/>
                      <a:r>
                        <a:rPr lang="ru-RU" sz="900" dirty="0"/>
                        <a:t>Продажа </a:t>
                      </a:r>
                      <a:r>
                        <a:rPr lang="ru-RU" sz="900" dirty="0" err="1"/>
                        <a:t>мед.одежды</a:t>
                      </a:r>
                      <a:r>
                        <a:rPr lang="ru-RU" sz="900" dirty="0"/>
                        <a:t> </a:t>
                      </a:r>
                      <a:r>
                        <a:rPr lang="ru-RU" sz="900" dirty="0" err="1"/>
                        <a:t>оффлайн</a:t>
                      </a:r>
                      <a:r>
                        <a:rPr lang="ru-RU" sz="900" dirty="0"/>
                        <a:t> в магазине, а так же заказ и доставка по городу и в другие города</a:t>
                      </a:r>
                      <a:endParaRPr lang="ru-RU" sz="9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373">
                <a:tc gridSpan="3"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9. Структура расходов</a:t>
                      </a: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rtl="0" fontAlgn="t"/>
                      <a:r>
                        <a:rPr lang="ru-RU" sz="900" dirty="0"/>
                        <a:t>5. Потоки доходов</a:t>
                      </a:r>
                      <a:endParaRPr lang="ru-RU" sz="9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5695">
                <a:tc>
                  <a:txBody>
                    <a:bodyPr/>
                    <a:lstStyle/>
                    <a:p>
                      <a:pPr rtl="0" fontAlgn="t"/>
                      <a:r>
                        <a:rPr lang="ru-RU" sz="900" dirty="0"/>
                        <a:t>Директор магазина 30000</a:t>
                      </a:r>
                      <a:br>
                        <a:rPr lang="ru-RU" sz="900" dirty="0"/>
                      </a:br>
                      <a:r>
                        <a:rPr lang="ru-RU" sz="900" dirty="0" err="1"/>
                        <a:t>Маркетолог</a:t>
                      </a:r>
                      <a:r>
                        <a:rPr lang="ru-RU" sz="900" dirty="0"/>
                        <a:t> 25000</a:t>
                      </a:r>
                      <a:br>
                        <a:rPr lang="ru-RU" sz="900" dirty="0"/>
                      </a:br>
                      <a:r>
                        <a:rPr lang="ru-RU" sz="900" dirty="0"/>
                        <a:t>Продавец 20000</a:t>
                      </a:r>
                      <a:endParaRPr lang="ru-RU" sz="9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 gridSpan="2">
                  <a:txBody>
                    <a:bodyPr/>
                    <a:lstStyle/>
                    <a:p>
                      <a:pPr rtl="0" fontAlgn="t"/>
                      <a:r>
                        <a:rPr lang="ru-RU" sz="900"/>
                        <a:t>Магазин 40000</a:t>
                      </a:r>
                      <a:br>
                        <a:rPr lang="ru-RU" sz="900"/>
                      </a:br>
                      <a:r>
                        <a:rPr lang="ru-RU" sz="900"/>
                        <a:t>Интернет в магазине 10000</a:t>
                      </a:r>
                      <a:br>
                        <a:rPr lang="ru-RU" sz="900"/>
                      </a:br>
                      <a:r>
                        <a:rPr lang="ru-RU" sz="900"/>
                        <a:t>Сервисы, хостинги, конструкторы, CRM, рассылки, и прочее 20000</a:t>
                      </a:r>
                      <a:br>
                        <a:rPr lang="ru-RU" sz="900"/>
                      </a:br>
                      <a:r>
                        <a:rPr lang="ru-RU" sz="900"/>
                        <a:t>Бюджет на рекламу 50000</a:t>
                      </a:r>
                      <a:br>
                        <a:rPr lang="ru-RU" sz="900"/>
                      </a:br>
                      <a:r>
                        <a:rPr lang="ru-RU" sz="900"/>
                        <a:t>Бухгалтерские услуги 5000</a:t>
                      </a:r>
                      <a:br>
                        <a:rPr lang="ru-RU" sz="900"/>
                      </a:br>
                      <a:r>
                        <a:rPr lang="ru-RU" sz="900"/>
                        <a:t>Непредвиденные и мелкие расходы 30000</a:t>
                      </a:r>
                      <a:endParaRPr lang="ru-RU" sz="9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rtl="0" fontAlgn="t"/>
                      <a:r>
                        <a:rPr lang="ru-RU" sz="900" dirty="0"/>
                        <a:t>Наши услуги будут полезны в целях получения современного внешнего вида, который необходим для эстетической организации рабочего процесса.</a:t>
                      </a:r>
                      <a:br>
                        <a:rPr lang="ru-RU" sz="900" dirty="0"/>
                      </a:br>
                      <a:r>
                        <a:rPr lang="ru-RU" sz="900" dirty="0" err="1"/>
                        <a:t>Мед.учреждения</a:t>
                      </a:r>
                      <a:r>
                        <a:rPr lang="ru-RU" sz="900" dirty="0"/>
                        <a:t> будут готовы платить за внешний вид сотрудников и за престиж заведения</a:t>
                      </a:r>
                      <a:br>
                        <a:rPr lang="ru-RU" sz="900" dirty="0"/>
                      </a:br>
                      <a:endParaRPr lang="ru-RU" sz="9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964" marR="3964" marT="2642" marB="264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58901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hape 171"/>
          <p:cNvSpPr txBox="1">
            <a:spLocks noGrp="1"/>
          </p:cNvSpPr>
          <p:nvPr>
            <p:ph type="title"/>
          </p:nvPr>
        </p:nvSpPr>
        <p:spPr/>
        <p:txBody>
          <a:bodyPr tIns="45700" bIns="45700"/>
          <a:lstStyle/>
          <a:p>
            <a:pPr eaLnBrk="1" hangingPunct="1">
              <a:spcBef>
                <a:spcPct val="0"/>
              </a:spcBef>
              <a:buClr>
                <a:srgbClr val="464646"/>
              </a:buClr>
              <a:buSzPct val="25000"/>
              <a:buFont typeface="Rambla" charset="0"/>
              <a:buNone/>
            </a:pPr>
            <a:r>
              <a:rPr lang="ru-RU" smtClean="0">
                <a:solidFill>
                  <a:srgbClr val="464646"/>
                </a:solidFill>
                <a:latin typeface="Rambla" charset="0"/>
                <a:cs typeface="Arial" pitchFamily="34" charset="0"/>
                <a:sym typeface="Rambla" charset="0"/>
              </a:rPr>
              <a:t>Доходы и расходы</a:t>
            </a:r>
          </a:p>
        </p:txBody>
      </p:sp>
      <p:graphicFrame>
        <p:nvGraphicFramePr>
          <p:cNvPr id="172" name="Shape 172"/>
          <p:cNvGraphicFramePr>
            <a:graphicFrameLocks noGrp="1"/>
          </p:cNvGraphicFramePr>
          <p:nvPr/>
        </p:nvGraphicFramePr>
        <p:xfrm>
          <a:off x="1600200" y="1690688"/>
          <a:ext cx="5343525" cy="3943350"/>
        </p:xfrm>
        <a:graphic>
          <a:graphicData uri="http://schemas.openxmlformats.org/drawingml/2006/table">
            <a:tbl>
              <a:tblPr/>
              <a:tblGrid>
                <a:gridCol w="2667000"/>
                <a:gridCol w="2676525"/>
              </a:tblGrid>
              <a:tr h="4381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1 год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Расходы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8 280  000 руб.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Доходы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9 000 000 руб.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2 год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Расходы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9 000 000 руб.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Доходы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12 000 000 руб.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3 год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Расходы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9 000 000руб.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Доходы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12 000 000руб.</a:t>
                      </a:r>
                    </a:p>
                  </a:txBody>
                  <a:tcPr marL="91425" marR="91425" marT="91425" marB="91425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hape 177"/>
          <p:cNvSpPr txBox="1">
            <a:spLocks noGrp="1"/>
          </p:cNvSpPr>
          <p:nvPr>
            <p:ph type="title"/>
          </p:nvPr>
        </p:nvSpPr>
        <p:spPr/>
        <p:txBody>
          <a:bodyPr tIns="45700" bIns="45700"/>
          <a:lstStyle/>
          <a:p>
            <a:pPr eaLnBrk="1" hangingPunct="1">
              <a:spcBef>
                <a:spcPct val="0"/>
              </a:spcBef>
              <a:buClr>
                <a:srgbClr val="464646"/>
              </a:buClr>
              <a:buSzPct val="25000"/>
              <a:buFont typeface="Rambla" charset="0"/>
              <a:buNone/>
            </a:pPr>
            <a:r>
              <a:rPr lang="ru-RU" smtClean="0">
                <a:solidFill>
                  <a:srgbClr val="464646"/>
                </a:solidFill>
                <a:latin typeface="Rambla" charset="0"/>
                <a:cs typeface="Arial" pitchFamily="34" charset="0"/>
                <a:sym typeface="Rambla" charset="0"/>
              </a:rPr>
              <a:t>Доля и доход инвестора</a:t>
            </a:r>
          </a:p>
        </p:txBody>
      </p:sp>
      <p:graphicFrame>
        <p:nvGraphicFramePr>
          <p:cNvPr id="178" name="Shape 178"/>
          <p:cNvGraphicFramePr>
            <a:graphicFrameLocks noGrp="1"/>
          </p:cNvGraphicFramePr>
          <p:nvPr/>
        </p:nvGraphicFramePr>
        <p:xfrm>
          <a:off x="611188" y="1557338"/>
          <a:ext cx="7921625" cy="1785938"/>
        </p:xfrm>
        <a:graphic>
          <a:graphicData uri="http://schemas.openxmlformats.org/drawingml/2006/table">
            <a:tbl>
              <a:tblPr/>
              <a:tblGrid>
                <a:gridCol w="6238875"/>
                <a:gridCol w="1682750"/>
              </a:tblGrid>
              <a:tr h="431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Размер инвестиций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9639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1 098 000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9639D">
                        <a:alpha val="20000"/>
                      </a:srgbClr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Итого сальдо за 36 месяцев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20 250 000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Доля инвестора с учетом ставки дисконтирования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9639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20 %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9639D">
                        <a:alpha val="20000"/>
                      </a:srgbClr>
                    </a:solidFill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Срок возврата вложенных инвестиций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Rambla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6 месяцев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Контакты</a:t>
            </a: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708448" y="1556792"/>
            <a:ext cx="6400800" cy="3716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888888"/>
              </a:buClr>
              <a:buSzPct val="25000"/>
              <a:defRPr/>
            </a:pPr>
            <a:r>
              <a:rPr lang="ru-RU" sz="2700" dirty="0" smtClean="0">
                <a:solidFill>
                  <a:schemeClr val="tx1"/>
                </a:solidFill>
                <a:sym typeface="Rambla" charset="0"/>
              </a:rPr>
              <a:t>Имя: Сергей Терехов</a:t>
            </a:r>
          </a:p>
          <a:p>
            <a:pPr algn="l">
              <a:spcBef>
                <a:spcPts val="538"/>
              </a:spcBef>
              <a:buClr>
                <a:srgbClr val="888888"/>
              </a:buClr>
              <a:buSzPct val="25000"/>
              <a:defRPr/>
            </a:pPr>
            <a:r>
              <a:rPr lang="ru-RU" sz="2700" dirty="0" err="1" smtClean="0">
                <a:solidFill>
                  <a:schemeClr val="tx1"/>
                </a:solidFill>
                <a:sym typeface="Rambla" charset="0"/>
              </a:rPr>
              <a:t>E-mail</a:t>
            </a:r>
            <a:r>
              <a:rPr lang="ru-RU" sz="2700" dirty="0" smtClean="0">
                <a:solidFill>
                  <a:schemeClr val="tx1"/>
                </a:solidFill>
                <a:sym typeface="Rambla" charset="0"/>
              </a:rPr>
              <a:t>: </a:t>
            </a:r>
            <a:r>
              <a:rPr lang="ru-RU" sz="2700" dirty="0" err="1" smtClean="0">
                <a:solidFill>
                  <a:schemeClr val="tx1"/>
                </a:solidFill>
                <a:sym typeface="Rambla" charset="0"/>
              </a:rPr>
              <a:t>thsbz</a:t>
            </a:r>
            <a:r>
              <a:rPr lang="en-US" sz="2700" dirty="0" err="1" smtClean="0">
                <a:solidFill>
                  <a:schemeClr val="tx1"/>
                </a:solidFill>
                <a:sym typeface="Rambla" charset="0"/>
              </a:rPr>
              <a:t>ru</a:t>
            </a:r>
            <a:r>
              <a:rPr lang="ru-RU" sz="2700" dirty="0" smtClean="0">
                <a:solidFill>
                  <a:schemeClr val="tx1"/>
                </a:solidFill>
                <a:sym typeface="Rambla" charset="0"/>
              </a:rPr>
              <a:t>@</a:t>
            </a:r>
            <a:r>
              <a:rPr lang="ru-RU" sz="2700" dirty="0" err="1" smtClean="0">
                <a:solidFill>
                  <a:schemeClr val="tx1"/>
                </a:solidFill>
                <a:sym typeface="Rambla" charset="0"/>
              </a:rPr>
              <a:t>gmail.com</a:t>
            </a:r>
            <a:endParaRPr lang="ru-RU" sz="2700" dirty="0" smtClean="0">
              <a:solidFill>
                <a:schemeClr val="tx1"/>
              </a:solidFill>
              <a:sym typeface="Rambla" charset="0"/>
            </a:endParaRPr>
          </a:p>
          <a:p>
            <a:pPr algn="l">
              <a:spcBef>
                <a:spcPts val="563"/>
              </a:spcBef>
              <a:buClr>
                <a:srgbClr val="888888"/>
              </a:buClr>
              <a:buSzPct val="25000"/>
              <a:defRPr/>
            </a:pPr>
            <a:r>
              <a:rPr lang="ru-RU" sz="2700" dirty="0" smtClean="0">
                <a:solidFill>
                  <a:schemeClr val="tx1"/>
                </a:solidFill>
                <a:sym typeface="Rambla" charset="0"/>
              </a:rPr>
              <a:t>Телефон:  +</a:t>
            </a:r>
            <a:r>
              <a:rPr lang="ru-RU" sz="2800" dirty="0" smtClean="0">
                <a:solidFill>
                  <a:schemeClr val="tx1"/>
                </a:solidFill>
                <a:sym typeface="Rambla" charset="0"/>
              </a:rPr>
              <a:t>7 (977) 331-37-85</a:t>
            </a:r>
          </a:p>
          <a:p>
            <a:pPr algn="l">
              <a:spcBef>
                <a:spcPts val="538"/>
              </a:spcBef>
              <a:buClr>
                <a:srgbClr val="888888"/>
              </a:buClr>
              <a:buSzPct val="25000"/>
              <a:defRPr/>
            </a:pPr>
            <a:r>
              <a:rPr lang="ru-RU" sz="2700" dirty="0" err="1" smtClean="0">
                <a:solidFill>
                  <a:schemeClr val="tx1"/>
                </a:solidFill>
                <a:sym typeface="Rambla" charset="0"/>
              </a:rPr>
              <a:t>skype</a:t>
            </a:r>
            <a:r>
              <a:rPr lang="ru-RU" sz="2700" dirty="0" smtClean="0">
                <a:solidFill>
                  <a:schemeClr val="tx1"/>
                </a:solidFill>
                <a:sym typeface="Rambla" charset="0"/>
              </a:rPr>
              <a:t>: dontsurrender2</a:t>
            </a:r>
            <a:endParaRPr lang="ru-RU" sz="2700" dirty="0">
              <a:solidFill>
                <a:schemeClr val="tx1"/>
              </a:solidFill>
              <a:sym typeface="Rambla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294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716</TotalTime>
  <Words>717</Words>
  <Application>Microsoft Office PowerPoint</Application>
  <PresentationFormat>Экран (4:3)</PresentationFormat>
  <Paragraphs>172</Paragraphs>
  <Slides>17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Открытая</vt:lpstr>
      <vt:lpstr>Модный врач</vt:lpstr>
      <vt:lpstr>Слайд 2</vt:lpstr>
      <vt:lpstr>Pitch</vt:lpstr>
      <vt:lpstr>Команда</vt:lpstr>
      <vt:lpstr>Краткая информация</vt:lpstr>
      <vt:lpstr>История компании</vt:lpstr>
      <vt:lpstr>Рынок/ возможности</vt:lpstr>
      <vt:lpstr>Клиенты и сегменты</vt:lpstr>
      <vt:lpstr>Проблема/альтернативные решения</vt:lpstr>
      <vt:lpstr>Ваше решение/продукт</vt:lpstr>
      <vt:lpstr>Технология</vt:lpstr>
      <vt:lpstr>Конкурентные преимущества</vt:lpstr>
      <vt:lpstr>Стратегия выхода на рынок</vt:lpstr>
      <vt:lpstr>Бизнес-модель</vt:lpstr>
      <vt:lpstr>Доходы и расходы</vt:lpstr>
      <vt:lpstr>Доля и доход инвестора</vt:lpstr>
      <vt:lpstr>Контакты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Венчурный пансион</dc:title>
  <dc:creator>Олег</dc:creator>
  <cp:lastModifiedBy>Пользователь</cp:lastModifiedBy>
  <cp:revision>70</cp:revision>
  <dcterms:created xsi:type="dcterms:W3CDTF">2017-04-08T16:11:49Z</dcterms:created>
  <dcterms:modified xsi:type="dcterms:W3CDTF">2017-05-25T14:11:27Z</dcterms:modified>
</cp:coreProperties>
</file>