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"/>
  </p:notesMasterIdLst>
  <p:sldIdLst>
    <p:sldId id="256" r:id="rId2"/>
    <p:sldId id="283" r:id="rId3"/>
    <p:sldId id="284" r:id="rId4"/>
    <p:sldId id="291" r:id="rId5"/>
    <p:sldId id="297" r:id="rId6"/>
    <p:sldId id="293" r:id="rId7"/>
    <p:sldId id="292" r:id="rId8"/>
    <p:sldId id="290" r:id="rId9"/>
    <p:sldId id="294" r:id="rId10"/>
    <p:sldId id="29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15" autoAdjust="0"/>
  </p:normalViewPr>
  <p:slideViewPr>
    <p:cSldViewPr>
      <p:cViewPr>
        <p:scale>
          <a:sx n="80" d="100"/>
          <a:sy n="80" d="100"/>
        </p:scale>
        <p:origin x="-109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502949964623814E-2"/>
          <c:y val="6.336989688484225E-2"/>
          <c:w val="0.58358696192533099"/>
          <c:h val="0.657285822158386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объём шт.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Lbls>
            <c:spPr>
              <a:ln>
                <a:noFill/>
              </a:ln>
            </c:sp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1 год              (РФ)</c:v>
                </c:pt>
                <c:pt idx="1">
                  <c:v>2 год     (СНГ)</c:v>
                </c:pt>
                <c:pt idx="2">
                  <c:v>3 год       (в мире)</c:v>
                </c:pt>
                <c:pt idx="3">
                  <c:v>4 год            (в мире)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30</c:v>
                </c:pt>
                <c:pt idx="2">
                  <c:v>60</c:v>
                </c:pt>
                <c:pt idx="3">
                  <c:v>200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прибыль млн. руб.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dLbls>
            <c:dLbl>
              <c:idx val="0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Лист1!$A$2:$A$5</c:f>
              <c:strCache>
                <c:ptCount val="4"/>
                <c:pt idx="0">
                  <c:v>1 год              (РФ)</c:v>
                </c:pt>
                <c:pt idx="1">
                  <c:v>2 год     (СНГ)</c:v>
                </c:pt>
                <c:pt idx="2">
                  <c:v>3 год       (в мире)</c:v>
                </c:pt>
                <c:pt idx="3">
                  <c:v>4 год            (в мире)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</c:v>
                </c:pt>
                <c:pt idx="1">
                  <c:v>40</c:v>
                </c:pt>
                <c:pt idx="2">
                  <c:v>90</c:v>
                </c:pt>
                <c:pt idx="3">
                  <c:v>300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031360"/>
        <c:axId val="82032896"/>
      </c:lineChart>
      <c:catAx>
        <c:axId val="82031360"/>
        <c:scaling>
          <c:orientation val="minMax"/>
        </c:scaling>
        <c:delete val="0"/>
        <c:axPos val="b"/>
        <c:majorTickMark val="in"/>
        <c:minorTickMark val="none"/>
        <c:tickLblPos val="nextTo"/>
        <c:txPr>
          <a:bodyPr/>
          <a:lstStyle/>
          <a:p>
            <a:pPr>
              <a:defRPr baseline="0"/>
            </a:pPr>
            <a:endParaRPr lang="ru-RU"/>
          </a:p>
        </c:txPr>
        <c:crossAx val="82032896"/>
        <c:crosses val="autoZero"/>
        <c:auto val="1"/>
        <c:lblAlgn val="ctr"/>
        <c:lblOffset val="100"/>
        <c:tickLblSkip val="1"/>
        <c:noMultiLvlLbl val="0"/>
      </c:catAx>
      <c:valAx>
        <c:axId val="82032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0313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53230569606047"/>
          <c:y val="0.13225087933490307"/>
          <c:w val="0.29353783137636341"/>
          <c:h val="0.49091959536059998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90277782149721"/>
          <c:y val="0.11621701661385377"/>
          <c:w val="0.60468977607854235"/>
          <c:h val="0.5929274143394438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млн р.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gradFill>
                  <a:gsLst>
                    <a:gs pos="0">
                      <a:srgbClr val="FF000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marker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3</c:v>
                </c:pt>
                <c:pt idx="1">
                  <c:v>3.2</c:v>
                </c:pt>
                <c:pt idx="2">
                  <c:v>3.4000000000000004</c:v>
                </c:pt>
                <c:pt idx="3">
                  <c:v>3.6000000000000005</c:v>
                </c:pt>
                <c:pt idx="4">
                  <c:v>3.8000000000000007</c:v>
                </c:pt>
                <c:pt idx="5">
                  <c:v>4.0000000000000009</c:v>
                </c:pt>
                <c:pt idx="6">
                  <c:v>4.2000000000000011</c:v>
                </c:pt>
                <c:pt idx="7">
                  <c:v>4.4000000000000012</c:v>
                </c:pt>
                <c:pt idx="8">
                  <c:v>4.6000000000000014</c:v>
                </c:pt>
                <c:pt idx="9">
                  <c:v>4.8000000000000016</c:v>
                </c:pt>
                <c:pt idx="10">
                  <c:v>5.0000000000000018</c:v>
                </c:pt>
                <c:pt idx="11">
                  <c:v>5.200000000000002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выручка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gradFill>
                  <a:gsLst>
                    <a:gs pos="0">
                      <a:srgbClr val="00B050"/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</c:spPr>
          </c:marker>
          <c:cat>
            <c:numRef>
              <c:f>Лист1!$A$2:$A$13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0.6</c:v>
                </c:pt>
                <c:pt idx="1">
                  <c:v>1.2</c:v>
                </c:pt>
                <c:pt idx="2">
                  <c:v>1.7999999999999998</c:v>
                </c:pt>
                <c:pt idx="3">
                  <c:v>2.4</c:v>
                </c:pt>
                <c:pt idx="4">
                  <c:v>3</c:v>
                </c:pt>
                <c:pt idx="5">
                  <c:v>3.6</c:v>
                </c:pt>
                <c:pt idx="6">
                  <c:v>4.2</c:v>
                </c:pt>
                <c:pt idx="7">
                  <c:v>4.8</c:v>
                </c:pt>
                <c:pt idx="8">
                  <c:v>5.3999999999999995</c:v>
                </c:pt>
                <c:pt idx="9">
                  <c:v>5.9999999999999991</c:v>
                </c:pt>
                <c:pt idx="10">
                  <c:v>6.5999999999999988</c:v>
                </c:pt>
                <c:pt idx="11">
                  <c:v>7.1999999999999984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815808"/>
        <c:axId val="81830272"/>
      </c:lineChart>
      <c:catAx>
        <c:axId val="81815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1830272"/>
        <c:crosses val="autoZero"/>
        <c:auto val="1"/>
        <c:lblAlgn val="ctr"/>
        <c:lblOffset val="100"/>
        <c:tickLblSkip val="1"/>
        <c:noMultiLvlLbl val="0"/>
      </c:catAx>
      <c:valAx>
        <c:axId val="81830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8158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4218009891125"/>
          <c:y val="9.6879793881600382E-2"/>
          <c:w val="0.21343039910943212"/>
          <c:h val="0.9031202061183996"/>
        </c:manualLayout>
      </c:layout>
      <c:overlay val="0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DFC92-E55D-4A9C-9615-A4AD6DD3D5F9}" type="datetimeFigureOut">
              <a:rPr lang="ru-RU" smtClean="0"/>
              <a:t>05.06.2018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C664D-ACEF-4642-A0AE-8BB9682C05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018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C664D-ACEF-4642-A0AE-8BB9682C050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552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C664D-ACEF-4642-A0AE-8BB9682C050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30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C664D-ACEF-4642-A0AE-8BB9682C050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3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41977-090E-4513-AB50-3BD09C765A7E}" type="datetime1">
              <a:rPr lang="ru-RU" smtClean="0"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C3863E-7064-4FBD-8F4B-27CF2C659D77}" type="datetime1">
              <a:rPr lang="ru-RU" smtClean="0"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B9E27-E17C-4C87-9FB6-0D2A79E4BBE1}" type="datetime1">
              <a:rPr lang="ru-RU" smtClean="0"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7DF4-07CB-43AF-8FC1-EBC842C0607F}" type="datetime1">
              <a:rPr lang="ru-RU" smtClean="0"/>
              <a:t>05.06.2018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DB8E2-09AA-42BA-ADC5-0B7EED6E61CC}" type="datetime1">
              <a:rPr lang="ru-RU" smtClean="0"/>
              <a:t>05.06.2018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2D76E-B148-4FB2-877B-A9DCDE60088D}" type="datetime1">
              <a:rPr lang="ru-RU" smtClean="0"/>
              <a:t>05.06.2018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1A48-F288-4743-BD55-CE34932527AB}" type="datetime1">
              <a:rPr lang="ru-RU" smtClean="0"/>
              <a:t>05.06.2018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1A12C1-B3BA-4C1E-80A8-03CFDC4C89E5}" type="datetime1">
              <a:rPr lang="ru-RU" smtClean="0"/>
              <a:t>05.06.2018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CF693-9867-4C91-9402-631EA89FC739}" type="datetime1">
              <a:rPr lang="ru-RU" smtClean="0"/>
              <a:t>05.06.2018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8AFAB-AA2E-4392-945B-2EB6BFD4D7EC}" type="datetime1">
              <a:rPr lang="ru-RU" smtClean="0"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D71D9-1FF9-40B4-9054-82DFD4C21CFA}" type="datetime1">
              <a:rPr lang="ru-RU" smtClean="0"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397C1DF-323C-42E4-8BF0-E0228F328F8C}" type="datetime1">
              <a:rPr lang="ru-RU" smtClean="0"/>
              <a:t>05.06.2018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8691"/>
            <a:ext cx="3707904" cy="14040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dirty="0" smtClean="0">
                <a:solidFill>
                  <a:srgbClr val="FFFFFF"/>
                </a:solidFill>
                <a:latin typeface="Times New Roman" pitchFamily="18" charset="0"/>
              </a:rPr>
              <a:t> ООО Виртуальные тренажёры</a:t>
            </a:r>
            <a:endParaRPr lang="ru-RU" altLang="ru-RU" sz="2800" dirty="0">
              <a:solidFill>
                <a:srgbClr val="FFFFFF"/>
              </a:solidFill>
              <a:latin typeface="Times New Roman" pitchFamily="18" charset="0"/>
            </a:endParaRPr>
          </a:p>
        </p:txBody>
      </p:sp>
      <p:pic>
        <p:nvPicPr>
          <p:cNvPr id="10" name="Picture 4" descr="C:\Users\Intel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707904" y="9740"/>
            <a:ext cx="5436096" cy="1404085"/>
          </a:xfrm>
          <a:prstGeom prst="rect">
            <a:avLst/>
          </a:prstGeom>
          <a:noFill/>
          <a:ln>
            <a:solidFill>
              <a:schemeClr val="accent1">
                <a:alpha val="65000"/>
              </a:schemeClr>
            </a:solidFill>
          </a:ln>
          <a:effectLst>
            <a:outerShdw blurRad="76200" dist="12700" dir="8100000" sy="-23000" kx="800400" algn="b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bevelB w="38100" h="38100"/>
            </a:sp3d>
          </a:bodyPr>
          <a:lstStyle>
            <a:lvl1pPr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3200" dirty="0" smtClean="0">
                <a:ln>
                  <a:gradFill>
                    <a:gsLst>
                      <a:gs pos="4900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  <a:solidFill>
                  <a:srgbClr val="FFFFFF"/>
                </a:solidFill>
                <a:latin typeface="Times New Roman" pitchFamily="18" charset="0"/>
              </a:rPr>
              <a:t> </a:t>
            </a:r>
            <a:r>
              <a:rPr lang="ru-RU" altLang="ru-RU" sz="3200" b="1" dirty="0" smtClean="0">
                <a:ln w="18000">
                  <a:solidFill>
                    <a:srgbClr val="000A0C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Динамичная платформа для устройств </a:t>
            </a:r>
            <a:r>
              <a:rPr lang="en-US" altLang="ru-RU" sz="3200" b="1" dirty="0" smtClean="0">
                <a:ln w="18000">
                  <a:solidFill>
                    <a:srgbClr val="000A0C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VR</a:t>
            </a:r>
            <a:endParaRPr lang="ru-RU" altLang="ru-RU" sz="3200" b="1" dirty="0">
              <a:ln w="18000">
                <a:solidFill>
                  <a:srgbClr val="000A0C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2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1082">
        <p14:vortex dir="r"/>
      </p:transition>
    </mc:Choice>
    <mc:Fallback xmlns="">
      <p:transition spd="slow" advTm="108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4"/>
          <p:cNvSpPr txBox="1">
            <a:spLocks/>
          </p:cNvSpPr>
          <p:nvPr/>
        </p:nvSpPr>
        <p:spPr>
          <a:xfrm>
            <a:off x="5652120" y="871209"/>
            <a:ext cx="2357149" cy="2625750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buFontTx/>
              <a:buChar char="-"/>
            </a:pP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Осязание</a:t>
            </a:r>
          </a:p>
          <a:p>
            <a:pPr algn="l">
              <a:buFontTx/>
              <a:buChar char="-"/>
            </a:pPr>
            <a:endParaRPr lang="ru-RU" sz="1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Зрение</a:t>
            </a:r>
          </a:p>
          <a:p>
            <a:pPr algn="l">
              <a:buFontTx/>
              <a:buChar char="-"/>
            </a:pPr>
            <a:endParaRPr lang="ru-RU" sz="1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Слух</a:t>
            </a:r>
          </a:p>
          <a:p>
            <a:pPr algn="l">
              <a:buFontTx/>
              <a:buChar char="-"/>
            </a:pPr>
            <a:endParaRPr lang="ru-RU" sz="1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Обоняние</a:t>
            </a:r>
          </a:p>
          <a:p>
            <a:pPr marL="0" indent="0" algn="l">
              <a:buNone/>
            </a:pP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Вкус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tagweb.ru/wp-content/uploads/2017/10/4567867990-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83" y="1124744"/>
            <a:ext cx="3881805" cy="237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2318" y="347988"/>
            <a:ext cx="84833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ять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 человека в реальном мире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9568" y="3496959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          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Каким из них Вы готовы пожертвовать, чтобы ощутить мир полнее?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13425" y="4431747"/>
            <a:ext cx="512024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чувств, связанные между собой посылают информацию в мозг, чтобы помочь нам понимать и воспринимать окружающий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Вестибулярный аппарат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ориентацию человека в пространстве, сохранение равновесия и координацию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движений!!!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braindislab.com/uploads/posts/2017-01/1485170698_77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437624"/>
            <a:ext cx="3192289" cy="211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327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06" y="28636"/>
            <a:ext cx="8412728" cy="59205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 мир –   сколько нужно</a:t>
            </a:r>
            <a:r>
              <a:rPr lang="uk-UA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4"/>
          <p:cNvSpPr txBox="1">
            <a:spLocks/>
          </p:cNvSpPr>
          <p:nvPr/>
        </p:nvSpPr>
        <p:spPr>
          <a:xfrm>
            <a:off x="2579134" y="896381"/>
            <a:ext cx="2016224" cy="1740531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en-US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Зрение                          </a:t>
            </a:r>
          </a:p>
          <a:p>
            <a:pPr marL="0" indent="0" algn="l">
              <a:buNone/>
            </a:pPr>
            <a:endParaRPr lang="en-US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Осязание</a:t>
            </a:r>
          </a:p>
          <a:p>
            <a:pPr marL="0" indent="0" algn="l">
              <a:buNone/>
            </a:pP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d2g8igdw686xgo.cloudfront.net/23271352_1503604955.14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268" y="727069"/>
            <a:ext cx="1943475" cy="101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elea.ru/image/cache/catalog/E11101/922509_v03_b-750x7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982" y="664289"/>
            <a:ext cx="1909034" cy="96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4"/>
          <p:cNvSpPr txBox="1">
            <a:spLocks/>
          </p:cNvSpPr>
          <p:nvPr/>
        </p:nvSpPr>
        <p:spPr>
          <a:xfrm>
            <a:off x="5306267" y="894511"/>
            <a:ext cx="1560669" cy="1744269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Слух</a:t>
            </a:r>
          </a:p>
          <a:p>
            <a:pPr marL="0" indent="0" algn="l">
              <a:buNone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sz="20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Обоняние</a:t>
            </a:r>
            <a:endParaRPr lang="ru-RU" sz="2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endParaRPr lang="ru-RU" sz="20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 descr="https://vrgeek.ru/app/uploads/2017/11/HaptX-Glove_A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05" y="1792020"/>
            <a:ext cx="1943476" cy="101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shop.rudeliveryfast.ru/img/products/68313-ukrashenie-doma-krasochnye-svet-v-noch-akvarium-tuman-ultrazvukovoj-uvlazhnitel-efirnoe-maslo-diffuzor-ochistitel-vozduha-4-cvet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982" y="1774028"/>
            <a:ext cx="1913072" cy="99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809686\Desktop\а т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29" y="3943007"/>
            <a:ext cx="8489703" cy="227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4"/>
          <p:cNvSpPr txBox="1">
            <a:spLocks/>
          </p:cNvSpPr>
          <p:nvPr/>
        </p:nvSpPr>
        <p:spPr>
          <a:xfrm>
            <a:off x="1061781" y="3044186"/>
            <a:ext cx="7974715" cy="637817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А что получает                                           ВЕСТИБУЛЯРНЫЙ АППАРАТ</a:t>
            </a:r>
            <a:r>
              <a:rPr lang="en-US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buFontTx/>
              <a:buChar char="-"/>
            </a:pPr>
            <a:endPara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http://900igr.net/up/datai/69884/0006-004-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63" y="2636912"/>
            <a:ext cx="2126604" cy="115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6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>
            <a:spLocks noGrp="1"/>
          </p:cNvSpPr>
          <p:nvPr>
            <p:ph sz="quarter" idx="4294967295"/>
          </p:nvPr>
        </p:nvSpPr>
        <p:spPr>
          <a:xfrm>
            <a:off x="93307" y="136850"/>
            <a:ext cx="8882743" cy="6213511"/>
          </a:xfrm>
          <a:prstGeom prst="rect">
            <a:avLst/>
          </a:prstGeom>
        </p:spPr>
        <p:txBody>
          <a:bodyPr/>
          <a:lstStyle/>
          <a:p>
            <a:pPr marL="45720" indent="0" algn="ctr">
              <a:buNone/>
            </a:pP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4572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" indent="0">
              <a:buNone/>
            </a:pPr>
            <a:r>
              <a:rPr lang="ru-RU" sz="1200" dirty="0">
                <a:latin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marL="45720" indent="0">
              <a:buNone/>
            </a:pPr>
            <a:r>
              <a:rPr lang="ru-RU" sz="1200" dirty="0">
                <a:latin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</a:rPr>
              <a:t> 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  <a:p>
            <a:pPr marL="4572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sp>
        <p:nvSpPr>
          <p:cNvPr id="15" name="Подзаголовок 1"/>
          <p:cNvSpPr txBox="1">
            <a:spLocks/>
          </p:cNvSpPr>
          <p:nvPr/>
        </p:nvSpPr>
        <p:spPr>
          <a:xfrm>
            <a:off x="1475656" y="55843"/>
            <a:ext cx="5637010" cy="56484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890" y="620688"/>
            <a:ext cx="88143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полноценный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симулятор  экстремальных аттракционов с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размещения в ТРЦ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97860" y="1451685"/>
            <a:ext cx="551301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7170" indent="-171450"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симулятор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передающий длительные,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физические перегрузки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восприятия их вестибулярным аппаратом</a:t>
            </a:r>
          </a:p>
          <a:p>
            <a:pPr marL="217170" indent="-1714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амного дешевле и безопаснее любого экстремального аттракциона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7170" indent="-1714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независимых,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кабины участников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7170" indent="-1714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проведения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командных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киберсоревнований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7170" indent="-171450"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многофункциональность и универсальность изделия</a:t>
            </a:r>
          </a:p>
        </p:txBody>
      </p:sp>
      <p:pic>
        <p:nvPicPr>
          <p:cNvPr id="19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529" y="1451685"/>
            <a:ext cx="2952010" cy="1689283"/>
          </a:xfrm>
          <a:prstGeom prst="rect">
            <a:avLst/>
          </a:prstGeom>
        </p:spPr>
      </p:pic>
      <p:sp>
        <p:nvSpPr>
          <p:cNvPr id="20" name="Подзаголовок 1"/>
          <p:cNvSpPr txBox="1">
            <a:spLocks/>
          </p:cNvSpPr>
          <p:nvPr/>
        </p:nvSpPr>
        <p:spPr>
          <a:xfrm>
            <a:off x="1854149" y="3267567"/>
            <a:ext cx="5637010" cy="679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работает?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27" y="3607155"/>
            <a:ext cx="1973862" cy="253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Текст 2"/>
          <p:cNvSpPr txBox="1">
            <a:spLocks/>
          </p:cNvSpPr>
          <p:nvPr/>
        </p:nvSpPr>
        <p:spPr>
          <a:xfrm>
            <a:off x="2122639" y="3983353"/>
            <a:ext cx="6840442" cy="2157514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Центрифуга с 4-мя рабочими   подвижными, независимыми   кабинами   участников;</a:t>
            </a:r>
          </a:p>
          <a:p>
            <a:pPr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каждой кабине шлем виртуальной реальности и бортовой компьютер;</a:t>
            </a:r>
          </a:p>
          <a:p>
            <a:pPr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 устройства, координации положения кабин и контроля рабочих параметров;</a:t>
            </a:r>
          </a:p>
          <a:p>
            <a:pPr>
              <a:buFontTx/>
              <a:buChar char="-"/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видео и радиосвязи   пилотов 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оператором гонки;</a:t>
            </a:r>
          </a:p>
        </p:txBody>
      </p:sp>
    </p:spTree>
    <p:extLst>
      <p:ext uri="{BB962C8B-B14F-4D97-AF65-F5344CB8AC3E}">
        <p14:creationId xmlns:p14="http://schemas.microsoft.com/office/powerpoint/2010/main" val="113788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>
            <a:spLocks noGrp="1"/>
          </p:cNvSpPr>
          <p:nvPr>
            <p:ph sz="quarter" idx="4294967295"/>
          </p:nvPr>
        </p:nvSpPr>
        <p:spPr>
          <a:xfrm>
            <a:off x="93307" y="136850"/>
            <a:ext cx="8882743" cy="6213511"/>
          </a:xfrm>
          <a:prstGeom prst="rect">
            <a:avLst/>
          </a:prstGeom>
        </p:spPr>
        <p:txBody>
          <a:bodyPr/>
          <a:lstStyle/>
          <a:p>
            <a:pPr marL="4572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Текущее состояния проекта </a:t>
            </a:r>
          </a:p>
          <a:p>
            <a:pPr marL="45720" indent="0" algn="just">
              <a:buNone/>
            </a:pPr>
            <a:endParaRPr lang="ru-RU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pPr marL="45720" indent="0">
              <a:buNone/>
            </a:pP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" indent="0">
              <a:buNone/>
            </a:pPr>
            <a:r>
              <a:rPr lang="ru-RU" sz="1200" dirty="0">
                <a:latin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marL="45720" indent="0">
              <a:buNone/>
            </a:pPr>
            <a:r>
              <a:rPr lang="ru-RU" sz="1200" dirty="0">
                <a:latin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</a:rPr>
              <a:t> 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</a:p>
          <a:p>
            <a:pPr marL="45720" indent="0"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2" descr="C:\Users\809686\Desktop\дос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802643"/>
            <a:ext cx="1982002" cy="227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Объект 2"/>
          <p:cNvSpPr txBox="1">
            <a:spLocks/>
          </p:cNvSpPr>
          <p:nvPr/>
        </p:nvSpPr>
        <p:spPr>
          <a:xfrm>
            <a:off x="117502" y="3076202"/>
            <a:ext cx="8164692" cy="56882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и планы </a:t>
            </a:r>
          </a:p>
          <a:p>
            <a:pPr marL="45720" indent="0" algn="ctr">
              <a:buFont typeface="Georgia" pitchFamily="18" charset="0"/>
              <a:buNone/>
            </a:pP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88" y="3789040"/>
            <a:ext cx="3585663" cy="2631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952931" y="3744419"/>
            <a:ext cx="48922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необходимые средства  9млн руб.</a:t>
            </a:r>
          </a:p>
          <a:p>
            <a:pPr marL="285750" indent="-285750" algn="just">
              <a:buFontTx/>
              <a:buChar char="-"/>
            </a:pPr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год на выполнения НИОКР и создание прототипа</a:t>
            </a:r>
          </a:p>
          <a:p>
            <a:pPr marL="285750" indent="-285750" algn="just">
              <a:buFontTx/>
              <a:buChar char="-"/>
            </a:pPr>
            <a:endParaRPr lang="ru-RU" sz="20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оздание полноценного предприятия до 50  человек персонала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42188" y="980728"/>
            <a:ext cx="55979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 технология</a:t>
            </a:r>
          </a:p>
          <a:p>
            <a:pPr marL="285750" indent="-285750" algn="just">
              <a:buFontTx/>
              <a:buChar char="-"/>
            </a:pP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спроектирована механическая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симулятора</a:t>
            </a:r>
          </a:p>
          <a:p>
            <a:pPr marL="285750" indent="-285750" algn="just">
              <a:buFontTx/>
              <a:buChar char="-"/>
            </a:pP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создан интерфейс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меню программы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получен Патент на Изобретение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97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380" y="1182147"/>
            <a:ext cx="41559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200" dirty="0"/>
              <a:t>о</a:t>
            </a:r>
            <a:r>
              <a:rPr lang="ru-RU" sz="1200" dirty="0" smtClean="0"/>
              <a:t>бъем </a:t>
            </a:r>
            <a:r>
              <a:rPr lang="ru-RU" sz="1200" dirty="0"/>
              <a:t>рынка </a:t>
            </a:r>
            <a:r>
              <a:rPr lang="ru-RU" sz="1200" dirty="0" smtClean="0"/>
              <a:t> России до 130  млн. долларов </a:t>
            </a:r>
            <a:r>
              <a:rPr lang="ru-RU" sz="1200" dirty="0"/>
              <a:t>в год</a:t>
            </a:r>
            <a:r>
              <a:rPr lang="ru-RU" sz="1200" dirty="0" smtClean="0"/>
              <a:t>.</a:t>
            </a:r>
          </a:p>
          <a:p>
            <a:endParaRPr lang="ru-RU" sz="1200" dirty="0"/>
          </a:p>
          <a:p>
            <a:r>
              <a:rPr lang="ru-RU" sz="1200" dirty="0" smtClean="0"/>
              <a:t>-     объём мирового рынка аттракционов до 600млрд </a:t>
            </a:r>
            <a:r>
              <a:rPr lang="en-US" sz="1200" dirty="0" smtClean="0"/>
              <a:t>$</a:t>
            </a:r>
            <a:r>
              <a:rPr lang="ru-RU" sz="1200" dirty="0"/>
              <a:t/>
            </a:r>
            <a:br>
              <a:rPr lang="ru-RU" sz="1200" dirty="0"/>
            </a:br>
            <a:endParaRPr lang="ru-RU" sz="1200" dirty="0" smtClean="0"/>
          </a:p>
          <a:p>
            <a:pPr marL="285750" indent="-285750">
              <a:buFontTx/>
              <a:buChar char="-"/>
            </a:pPr>
            <a:r>
              <a:rPr lang="ru-RU" sz="1200" dirty="0" smtClean="0"/>
              <a:t>один из самых перспективных и быстрорастущих.</a:t>
            </a:r>
          </a:p>
          <a:p>
            <a:endParaRPr lang="ru-RU" sz="1200" dirty="0"/>
          </a:p>
          <a:p>
            <a:r>
              <a:rPr lang="ru-RU" sz="1200" dirty="0" smtClean="0"/>
              <a:t>-    экстремальные аттракционы самые популярные</a:t>
            </a:r>
          </a:p>
        </p:txBody>
      </p:sp>
      <p:pic>
        <p:nvPicPr>
          <p:cNvPr id="2050" name="Picture 2" descr="https://www.cossa.ru/upload/medialibrary/825/indstr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847" y="870857"/>
            <a:ext cx="4508339" cy="246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26410" y="4006863"/>
            <a:ext cx="47745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О</a:t>
            </a:r>
            <a:r>
              <a:rPr lang="ru-RU" sz="1200" dirty="0" smtClean="0"/>
              <a:t>бъём мирового рынка 327 млн</a:t>
            </a:r>
            <a:r>
              <a:rPr lang="en-US" sz="1200" dirty="0" smtClean="0"/>
              <a:t>/$</a:t>
            </a:r>
            <a:r>
              <a:rPr lang="ru-RU" sz="1200" dirty="0" smtClean="0"/>
              <a:t> прогноз до 2021г  874 млн.</a:t>
            </a:r>
            <a:r>
              <a:rPr lang="en-US" sz="1200" dirty="0" smtClean="0"/>
              <a:t>$</a:t>
            </a: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sz="1200" dirty="0"/>
          </a:p>
          <a:p>
            <a:r>
              <a:rPr lang="ru-RU" sz="1200" dirty="0" smtClean="0"/>
              <a:t>Объём рынка</a:t>
            </a:r>
            <a:r>
              <a:rPr lang="en-US" sz="1200" dirty="0" smtClean="0"/>
              <a:t> </a:t>
            </a:r>
            <a:r>
              <a:rPr lang="ru-RU" sz="1200" dirty="0" smtClean="0"/>
              <a:t>России  4 млн.</a:t>
            </a:r>
            <a:r>
              <a:rPr lang="en-US" sz="1200" dirty="0" smtClean="0"/>
              <a:t>$ </a:t>
            </a:r>
            <a:r>
              <a:rPr lang="ru-RU" sz="1200" dirty="0" smtClean="0"/>
              <a:t>прогноз до   2021г.      16 млн.</a:t>
            </a:r>
            <a:r>
              <a:rPr lang="en-US" sz="1200" dirty="0" smtClean="0"/>
              <a:t>$ </a:t>
            </a:r>
            <a:endParaRPr lang="ru-RU" sz="1200" dirty="0" smtClean="0"/>
          </a:p>
          <a:p>
            <a:pPr marL="285750" indent="-285750">
              <a:buFontTx/>
              <a:buChar char="-"/>
            </a:pPr>
            <a:endParaRPr lang="ru-RU" sz="1200" dirty="0"/>
          </a:p>
          <a:p>
            <a:r>
              <a:rPr lang="ru-RU" sz="1200" dirty="0"/>
              <a:t>С</a:t>
            </a:r>
            <a:r>
              <a:rPr lang="ru-RU" sz="1200" dirty="0" smtClean="0"/>
              <a:t> 2016г. Признан официальным видом спорта</a:t>
            </a:r>
          </a:p>
          <a:p>
            <a:endParaRPr lang="ru-RU" sz="1200" dirty="0"/>
          </a:p>
          <a:p>
            <a:r>
              <a:rPr lang="ru-RU" sz="1200" dirty="0"/>
              <a:t>с</a:t>
            </a:r>
            <a:r>
              <a:rPr lang="ru-RU" sz="1200" dirty="0" smtClean="0"/>
              <a:t>делка в 100 млн</a:t>
            </a:r>
            <a:r>
              <a:rPr lang="en-US" sz="1200" dirty="0" smtClean="0"/>
              <a:t>$ </a:t>
            </a:r>
            <a:r>
              <a:rPr lang="ru-RU" sz="1200" dirty="0"/>
              <a:t>холдинг USM </a:t>
            </a:r>
            <a:r>
              <a:rPr lang="uk-UA" sz="1200" dirty="0" smtClean="0"/>
              <a:t>и </a:t>
            </a:r>
            <a:r>
              <a:rPr lang="uk-UA" sz="1200" dirty="0" err="1" smtClean="0"/>
              <a:t>компания</a:t>
            </a:r>
            <a:r>
              <a:rPr lang="uk-UA" sz="1200" dirty="0" smtClean="0"/>
              <a:t> </a:t>
            </a:r>
            <a:r>
              <a:rPr lang="ru-RU" sz="1200" dirty="0" smtClean="0"/>
              <a:t> Virtus.pro</a:t>
            </a:r>
          </a:p>
          <a:p>
            <a:endParaRPr lang="ru-RU" sz="1200" dirty="0" smtClean="0"/>
          </a:p>
          <a:p>
            <a:r>
              <a:rPr lang="uk-UA" sz="1200" dirty="0" smtClean="0"/>
              <a:t> </a:t>
            </a:r>
            <a:r>
              <a:rPr lang="uk-UA" sz="1200" dirty="0" err="1" smtClean="0"/>
              <a:t>Темпы</a:t>
            </a:r>
            <a:r>
              <a:rPr lang="uk-UA" sz="1200" dirty="0" smtClean="0"/>
              <a:t>  роста  до 33% в год</a:t>
            </a:r>
          </a:p>
          <a:p>
            <a:endParaRPr lang="uk-UA" sz="1200" dirty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80" y="3924299"/>
            <a:ext cx="4005426" cy="266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Название 1"/>
          <p:cNvSpPr txBox="1">
            <a:spLocks/>
          </p:cNvSpPr>
          <p:nvPr/>
        </p:nvSpPr>
        <p:spPr bwMode="auto">
          <a:xfrm>
            <a:off x="1819870" y="3390901"/>
            <a:ext cx="5099953" cy="53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1"/>
                </a:solidFill>
                <a:latin typeface="Arial Black" pitchFamily="34" charset="0"/>
                <a:cs typeface="Arial" pitchFamily="34" charset="0"/>
              </a:defRPr>
            </a:lvl9pPr>
          </a:lstStyle>
          <a:p>
            <a:pPr algn="l" eaLnBrk="1" hangingPunct="1"/>
            <a:r>
              <a:rPr kumimoji="0" lang="ru-RU" altLang="ru-RU" sz="2800" dirty="0" smtClean="0">
                <a:cs typeface="Arial" charset="0"/>
              </a:rPr>
              <a:t>     Рынок </a:t>
            </a:r>
            <a:r>
              <a:rPr kumimoji="0" lang="ru-RU" altLang="ru-RU" sz="2800" dirty="0" err="1" smtClean="0">
                <a:cs typeface="Arial" charset="0"/>
              </a:rPr>
              <a:t>киберспорта</a:t>
            </a:r>
            <a:endParaRPr kumimoji="0" lang="ru-RU" altLang="ru-RU" sz="2800" dirty="0" smtClean="0">
              <a:cs typeface="Arial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quarter" idx="13"/>
          </p:nvPr>
        </p:nvSpPr>
        <p:spPr>
          <a:xfrm>
            <a:off x="1475656" y="146229"/>
            <a:ext cx="6400800" cy="7532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рынок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2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sz="quarter" idx="4294967295"/>
          </p:nvPr>
        </p:nvSpPr>
        <p:spPr>
          <a:xfrm>
            <a:off x="75767" y="5004001"/>
            <a:ext cx="8910734" cy="156072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продвижения продукта на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рынок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стратеги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концентрированного, целевого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дифференцированная стратегия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основному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изделию  (симулятору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параллельно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45720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стратегией концентрированного маркетинга.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692697"/>
            <a:ext cx="3527791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55" y="2597968"/>
            <a:ext cx="2822861" cy="226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988" y="2597968"/>
            <a:ext cx="2428097" cy="23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бъект 2"/>
          <p:cNvSpPr>
            <a:spLocks noGrp="1"/>
          </p:cNvSpPr>
          <p:nvPr>
            <p:ph sz="quarter" idx="13"/>
          </p:nvPr>
        </p:nvSpPr>
        <p:spPr>
          <a:xfrm>
            <a:off x="1505535" y="116632"/>
            <a:ext cx="6400800" cy="75326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коммерциализации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082" y="729570"/>
            <a:ext cx="5603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технологии для создания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Симулятора</a:t>
            </a:r>
          </a:p>
          <a:p>
            <a:pPr marL="4572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экстремальных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аттракционов, тренажёра транспорта.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11760" y="1560048"/>
            <a:ext cx="3541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продвижения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1929380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услуги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В2С,  прямые продажи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В2В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88024" y="1929379"/>
            <a:ext cx="4175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сети представительств</a:t>
            </a:r>
          </a:p>
          <a:p>
            <a:pPr marL="4572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партнёров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15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sz="quarter" idx="4294967295"/>
          </p:nvPr>
        </p:nvSpPr>
        <p:spPr>
          <a:xfrm>
            <a:off x="151509" y="430705"/>
            <a:ext cx="8884988" cy="5292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Развлечения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аттракционы                                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Тренажёры транспорта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F14124">
                  <a:lumMod val="75000"/>
                </a:srgbClr>
              </a:buClr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симулятор, способный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заменить      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динамичный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тренажёр транспорта    абсолютно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  экстремальные аттракционы 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Киберспорт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F14124">
                  <a:lumMod val="75000"/>
                </a:srgbClr>
              </a:buClr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симулятора заменят парк аттракционов с 10-15 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динамичная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для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             единицами (экономия до 30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киберсоревнований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Clr>
                <a:srgbClr val="F14124">
                  <a:lumMod val="75000"/>
                </a:srgbClr>
              </a:buClr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</a:t>
            </a: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</a:t>
            </a: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Clr>
                <a:srgbClr val="F14124">
                  <a:lumMod val="75000"/>
                </a:srgbClr>
              </a:buClr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1400" b="1" dirty="0" smtClean="0">
                <a:latin typeface="Arial" panose="020B0604020202020204" pitchFamily="34" charset="0"/>
              </a:rPr>
              <a:t>Сравнительные </a:t>
            </a:r>
            <a:r>
              <a:rPr lang="ru-RU" sz="1400" b="1" dirty="0">
                <a:latin typeface="Arial" panose="020B0604020202020204" pitchFamily="34" charset="0"/>
              </a:rPr>
              <a:t>характеристики с </a:t>
            </a:r>
            <a:r>
              <a:rPr lang="ru-RU" sz="1400" b="1" dirty="0" smtClean="0">
                <a:latin typeface="Arial" panose="020B0604020202020204" pitchFamily="34" charset="0"/>
              </a:rPr>
              <a:t>существующими аттракционами </a:t>
            </a:r>
            <a:r>
              <a:rPr lang="ru-RU" sz="1400" b="1" dirty="0">
                <a:latin typeface="Arial" panose="020B0604020202020204" pitchFamily="34" charset="0"/>
              </a:rPr>
              <a:t>и симуляторами</a:t>
            </a: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49" y="1988840"/>
            <a:ext cx="3462385" cy="223224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05" y="1988840"/>
            <a:ext cx="3665210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одзаголовок 1"/>
          <p:cNvSpPr txBox="1">
            <a:spLocks/>
          </p:cNvSpPr>
          <p:nvPr/>
        </p:nvSpPr>
        <p:spPr>
          <a:xfrm>
            <a:off x="1633838" y="30065"/>
            <a:ext cx="5637010" cy="5486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 рынок.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901886"/>
              </p:ext>
            </p:extLst>
          </p:nvPr>
        </p:nvGraphicFramePr>
        <p:xfrm>
          <a:off x="395536" y="4653136"/>
          <a:ext cx="8313879" cy="138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/>
                <a:gridCol w="1080120"/>
                <a:gridCol w="1683546"/>
                <a:gridCol w="1243132"/>
                <a:gridCol w="1058341"/>
                <a:gridCol w="1125537"/>
                <a:gridCol w="1043083"/>
              </a:tblGrid>
              <a:tr h="288033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изделие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визуализация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физические</a:t>
                      </a:r>
                      <a:r>
                        <a:rPr lang="ru-RU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ощущения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универсальность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сезонность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стоимость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47332"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предлагаемый</a:t>
                      </a:r>
                      <a:endParaRPr lang="ru-RU" sz="9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шлем </a:t>
                      </a:r>
                      <a:r>
                        <a:rPr lang="en-US" sz="9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</a:t>
                      </a:r>
                      <a:endParaRPr lang="ru-RU" sz="900" baseline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900" baseline="0" dirty="0" err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естественные</a:t>
                      </a:r>
                      <a:endParaRPr lang="ru-RU" sz="900" baseline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  <a:endParaRPr lang="ru-RU" sz="900" baseline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полная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всесезонный</a:t>
                      </a:r>
                      <a:endParaRPr lang="ru-RU" sz="900" baseline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3млн р.</a:t>
                      </a:r>
                      <a:endParaRPr lang="ru-RU" sz="90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282794">
                <a:tc>
                  <a:txBody>
                    <a:bodyPr/>
                    <a:lstStyle/>
                    <a:p>
                      <a:r>
                        <a:rPr lang="ru-RU" sz="90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аттракционы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900" dirty="0" err="1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естественная</a:t>
                      </a:r>
                      <a:endParaRPr lang="ru-RU" sz="9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естественные</a:t>
                      </a:r>
                      <a:endParaRPr lang="ru-RU" sz="9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относительная</a:t>
                      </a:r>
                      <a:endParaRPr lang="ru-RU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сезонный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6 млн р.</a:t>
                      </a:r>
                      <a:endParaRPr lang="ru-RU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2794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симуляторы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шлем </a:t>
                      </a:r>
                      <a:r>
                        <a:rPr lang="en-US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</a:t>
                      </a:r>
                      <a:endParaRPr lang="ru-RU" sz="9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частично</a:t>
                      </a:r>
                      <a:endParaRPr lang="ru-RU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полная </a:t>
                      </a:r>
                      <a:endParaRPr lang="ru-RU" sz="9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всесезонный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1,5млн.р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2794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тренажёры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9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проекционная</a:t>
                      </a:r>
                      <a:endParaRPr lang="ru-RU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частично</a:t>
                      </a:r>
                      <a:endParaRPr lang="ru-RU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9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полная</a:t>
                      </a:r>
                      <a:endParaRPr lang="ru-RU" sz="9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всесезонный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4 млн р.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75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7079" y="83139"/>
            <a:ext cx="8784976" cy="617093"/>
          </a:xfrm>
        </p:spPr>
        <p:txBody>
          <a:bodyPr>
            <a:normAutofit fontScale="92500"/>
          </a:bodyPr>
          <a:lstStyle/>
          <a:p>
            <a:pPr marL="4572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Прогнозируемые финансовые результаты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7079" y="733725"/>
            <a:ext cx="51921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Окупаемость симулятора В2С не более 1 года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98717" y="733725"/>
            <a:ext cx="3141181" cy="18774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Исходные данные для расчёта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билета       300 р.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Заезд минуты                10 мин.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Заездов в час                   3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часов           6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дней           28</a:t>
            </a: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Налоги и расходы        200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Выручка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месяц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600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тыс.р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52120" y="18880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187624" y="2793918"/>
            <a:ext cx="5418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и продажи В2В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937694936"/>
              </p:ext>
            </p:extLst>
          </p:nvPr>
        </p:nvGraphicFramePr>
        <p:xfrm>
          <a:off x="683568" y="3348701"/>
          <a:ext cx="7965716" cy="2888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656967626"/>
              </p:ext>
            </p:extLst>
          </p:nvPr>
        </p:nvGraphicFramePr>
        <p:xfrm>
          <a:off x="217079" y="1133835"/>
          <a:ext cx="5400599" cy="168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43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3650" y="74447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Мовчан Сергей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ООО «Виртуальные тренажёры» инженер, руководитель и технический руководитель проекта, автор Патента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C:\Users\Intel\Desktop\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408" y="678723"/>
            <a:ext cx="2871580" cy="1246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3650" y="194602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Столяров Денис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едущий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 дизайна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«ИТМО»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Санкт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етербург.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видеоряда в формате видео 360, программирование и работа с видеофайлами</a:t>
            </a: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391" y="2067915"/>
            <a:ext cx="2871581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31732" y="360832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Лесниченко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технический директор компании «Виртуальный клуб»   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Москва.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Программирование и разработка программ и систем управления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408" y="3694334"/>
            <a:ext cx="2804459" cy="93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одзаголовок 1"/>
          <p:cNvSpPr txBox="1">
            <a:spLocks/>
          </p:cNvSpPr>
          <p:nvPr/>
        </p:nvSpPr>
        <p:spPr>
          <a:xfrm>
            <a:off x="1719369" y="34744"/>
            <a:ext cx="5637010" cy="6439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 bwMode="auto">
          <a:xfrm>
            <a:off x="2736054" y="5068530"/>
            <a:ext cx="6218201" cy="827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None/>
            </a:pPr>
            <a:r>
              <a:rPr kumimoji="0" lang="ru-RU" altLang="ru-RU" sz="18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8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Мовчан Сергей Владимирович</a:t>
            </a:r>
          </a:p>
          <a:p>
            <a:pPr algn="ctr" eaLnBrk="1" hangingPunct="1">
              <a:buFont typeface="Arial" charset="0"/>
              <a:buNone/>
            </a:pPr>
            <a:r>
              <a:rPr kumimoji="0" lang="ru-RU" alt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+7(911) 6462243     </a:t>
            </a:r>
            <a:r>
              <a:rPr kumimoji="0" lang="en-US" alt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master628@mail.ru</a:t>
            </a:r>
            <a:endParaRPr kumimoji="0" lang="ru-RU" altLang="ru-RU" sz="2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992" y="5157192"/>
            <a:ext cx="23712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</a:t>
            </a:r>
          </a:p>
          <a:p>
            <a:r>
              <a:rPr lang="ru-RU" altLang="ru-RU" sz="2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информация: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84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12659</TotalTime>
  <Words>587</Words>
  <Application>Microsoft Office PowerPoint</Application>
  <PresentationFormat>Экран (4:3)</PresentationFormat>
  <Paragraphs>186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Intel</dc:creator>
  <cp:lastModifiedBy>809686</cp:lastModifiedBy>
  <cp:revision>294</cp:revision>
  <dcterms:created xsi:type="dcterms:W3CDTF">2017-10-03T16:48:48Z</dcterms:created>
  <dcterms:modified xsi:type="dcterms:W3CDTF">2018-06-05T19:51:32Z</dcterms:modified>
</cp:coreProperties>
</file>