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0" r:id="rId4"/>
    <p:sldId id="261" r:id="rId5"/>
    <p:sldId id="262" r:id="rId6"/>
    <p:sldId id="281" r:id="rId7"/>
    <p:sldId id="263" r:id="rId8"/>
    <p:sldId id="265" r:id="rId9"/>
    <p:sldId id="278" r:id="rId10"/>
    <p:sldId id="285" r:id="rId11"/>
    <p:sldId id="282" r:id="rId12"/>
    <p:sldId id="284" r:id="rId13"/>
    <p:sldId id="286" r:id="rId14"/>
    <p:sldId id="28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3" clrIdx="0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25"/>
    <a:srgbClr val="926F00"/>
    <a:srgbClr val="1C1F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4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2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13EFA-A83E-4C56-BA64-784E7A6272B6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D5807-9884-481F-90B9-5AD635C9C9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508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23621-83A4-43CC-9C46-4187DBD5E61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605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81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160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5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80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085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7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62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215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0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46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5C278-34DB-40E4-A290-CE4FB78C61F1}" type="datetimeFigureOut">
              <a:rPr lang="ru-RU" smtClean="0"/>
              <a:t>25.09.2018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0611C-911A-46D8-BA3D-98BF11DD4C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80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757" y="1385264"/>
            <a:ext cx="5124486" cy="23135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034549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err="1" smtClean="0">
                <a:solidFill>
                  <a:srgbClr val="1C1F22"/>
                </a:solidFill>
                <a:latin typeface="Play" panose="020B0000000000000000" pitchFamily="34" charset="0"/>
              </a:rPr>
              <a:t>Кэшбэк</a:t>
            </a:r>
            <a:r>
              <a:rPr lang="ru-RU" sz="8000" b="1" dirty="0" smtClean="0">
                <a:solidFill>
                  <a:srgbClr val="1C1F22"/>
                </a:solidFill>
                <a:latin typeface="Play" panose="020B0000000000000000" pitchFamily="34" charset="0"/>
              </a:rPr>
              <a:t>-сервис</a:t>
            </a:r>
          </a:p>
          <a:p>
            <a:pPr algn="ctr"/>
            <a:r>
              <a:rPr lang="ru-RU" sz="8000" b="1" dirty="0" smtClean="0">
                <a:solidFill>
                  <a:srgbClr val="1C1F22"/>
                </a:solidFill>
                <a:latin typeface="Play" panose="020B0000000000000000" pitchFamily="34" charset="0"/>
              </a:rPr>
              <a:t>с высокими ставками</a:t>
            </a:r>
            <a:endParaRPr lang="ru-RU" sz="8000" b="1" dirty="0">
              <a:solidFill>
                <a:srgbClr val="1C1F22"/>
              </a:solidFill>
              <a:latin typeface="Play" panose="020B00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9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5853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Что такое </a:t>
            </a:r>
            <a:r>
              <a:rPr lang="ru-RU" sz="5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endParaRPr lang="ru-RU" sz="5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1212148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– это возврат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покупателю определенного процента от стоимости покупки. </a:t>
            </a:r>
          </a:p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сли цена товара 1,000р, а ставка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10%, то покупателю вернутся 100р после покупки товара.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228837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Как работают </a:t>
            </a:r>
            <a:r>
              <a:rPr lang="ru-RU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-сервисы</a:t>
            </a:r>
            <a:endParaRPr lang="ru-RU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" y="2893225"/>
            <a:ext cx="12191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Интернет-Магазин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Хочет привлечь новых покупателей и повысить продажи. Предлагает любому, кто приведет покупателя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10% от стоимости его покупки.</a:t>
            </a:r>
          </a:p>
          <a:p>
            <a:pPr marL="342900" indent="-342900">
              <a:buAutoNum type="arabicPeriod"/>
            </a:pP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-сервис: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Ищет покупателей и предлагает им возврат 8% от стоимости их покупки, а разницу в 2% забирает себе.</a:t>
            </a:r>
          </a:p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Покупатель: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Хочет купить товар как можно дешевле. Совершает покупку через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 и получает 8% от стоимости товара.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495214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Это выгодно всем</a:t>
            </a:r>
            <a:endParaRPr lang="ru-RU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5531694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Интернет-Магазин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Платит за покупателя только по факту покупки товара.</a:t>
            </a:r>
          </a:p>
          <a:p>
            <a:pPr marL="342900" indent="-342900">
              <a:buAutoNum type="arabicPeriod"/>
            </a:pP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-сервис: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Эффективно привлекает покупателей и зарабатывает на их покупках.</a:t>
            </a:r>
          </a:p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Покупатель: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Приобретает товар на дешевле.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7" y="40273"/>
            <a:ext cx="1904762" cy="9523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1" y="6570632"/>
            <a:ext cx="12191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Проценты указаны в качестве примера</a:t>
            </a: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9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97736"/>
            <a:ext cx="5363278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Узнает о сервисе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alme.ru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69489" y="1197736"/>
            <a:ext cx="5057102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 Переходит на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alme.ru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endParaRPr lang="en-US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выбирает интернет-магазин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881" y="3822165"/>
            <a:ext cx="5363278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Совершает покупку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ru-RU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 сайте интернет-магазина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92043" y="3822165"/>
            <a:ext cx="505710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4. Получает </a:t>
            </a:r>
            <a:r>
              <a:rPr lang="ru-RU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на счет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7" y="40273"/>
            <a:ext cx="1904762" cy="9523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37" y="1993975"/>
            <a:ext cx="5057103" cy="1193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36" y="4652981"/>
            <a:ext cx="5128623" cy="1820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043" y="4533170"/>
            <a:ext cx="5057103" cy="99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043" y="5704727"/>
            <a:ext cx="5057103" cy="921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043" y="2092769"/>
            <a:ext cx="5024700" cy="1003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0" y="15853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Как ведет себя наш пользователь</a:t>
            </a:r>
            <a:endParaRPr lang="ru-RU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32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34225"/>
            <a:ext cx="5806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Наши расходы: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1232078"/>
            <a:ext cx="5973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Наши доходы: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" y="1738650"/>
            <a:ext cx="58062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Реклама: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Привлекаем новых пользователей по стоимости 300-500 рублей за одного пользователя.</a:t>
            </a:r>
          </a:p>
          <a:p>
            <a:pPr marL="342900" indent="-342900">
              <a:buAutoNum type="arabicPeriod"/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Партнерские программы: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Привлекаем новых пользователей по стоимости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140-160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рублей за одного пользователя.</a:t>
            </a:r>
          </a:p>
          <a:p>
            <a:pPr marL="342900" indent="-342900">
              <a:buAutoNum type="arabicPeriod"/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Операционные расходы: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Аренда серверов, техническая поддержка и так далее.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5775" y="1738649"/>
            <a:ext cx="58062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Маржа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Разница между тем, что нам платит магазин, и тем, что мы платим покупателю (в среднем, 100-150 рублей в месяц с одного пользователя).</a:t>
            </a:r>
          </a:p>
          <a:p>
            <a:pPr marL="342900" indent="-342900">
              <a:buAutoNum type="arabicPeriod"/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Невыводимый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остаток на счетах: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Пользователи могут выводить со счета суммы, кратные 500 рублям. Средний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невыводимый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остаток составляет около 2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 рублей.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7" y="40273"/>
            <a:ext cx="1904762" cy="9523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5853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Как мы зарабатываем</a:t>
            </a:r>
            <a:endParaRPr lang="ru-RU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6496730"/>
            <a:ext cx="12192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*Подробнее – в финансовой модели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477199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Срок окупаемости клиента – от 4 месяцев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82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Наши конкуренты </a:t>
            </a: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</a:t>
            </a: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4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620" y="1049065"/>
            <a:ext cx="891468" cy="4457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607" y="1195447"/>
            <a:ext cx="977058" cy="218925"/>
          </a:xfrm>
          <a:prstGeom prst="rect">
            <a:avLst/>
          </a:prstGeom>
        </p:spPr>
      </p:pic>
      <p:pic>
        <p:nvPicPr>
          <p:cNvPr id="1028" name="Picture 4" descr="https://lh3.googleusercontent.com/1f3dZlGA91KLb_nr9oVtrmrn0H2kxGLvLZHsFkzHpHDdgDMkxQZk-o55-VJzxJayQw=w1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164" y="1053027"/>
            <a:ext cx="457293" cy="457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a3.mzstatic.com/us/r30/Purple1/v4/f7/f9/e4/f7f9e491-92f4-5e50-390d-dbf59b6e032d/icon350x35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663" y="1101353"/>
            <a:ext cx="393446" cy="39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035" y="1252556"/>
            <a:ext cx="1106647" cy="1927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94" y="1157856"/>
            <a:ext cx="664502" cy="3736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30925" y="1575502"/>
            <a:ext cx="803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16,05%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9068" y="1856639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3,3%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6631" y="2132925"/>
            <a:ext cx="803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10,75%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6631" y="2423246"/>
            <a:ext cx="803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10,75%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83023" y="2713567"/>
            <a:ext cx="699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1,61%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3824" y="1575502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3824" y="1865823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3824" y="2132925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3824" y="2423246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08273" y="2713567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0,75%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83777" y="1575502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6,85%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35876" y="1865823"/>
            <a:ext cx="591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1,1%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13620" y="2132925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13620" y="2423246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78070" y="2713567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0,85%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62334" y="1575502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84590" y="1865823"/>
            <a:ext cx="591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1,8%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62334" y="2132925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56909" y="2423246"/>
            <a:ext cx="247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78882" y="2713567"/>
            <a:ext cx="591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,2%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46227" y="1575502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6,55%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46227" y="1865823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1,06%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46227" y="2132925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2,31%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46227" y="2423246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2,66%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40519" y="2713567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0,79%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92057" y="1575502"/>
            <a:ext cx="591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3,1%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769801" y="1865823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92057" y="2132925"/>
            <a:ext cx="591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3,1%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69801" y="2423246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634250" y="2713567"/>
            <a:ext cx="696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0,75%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32" name="Picture 8" descr="Aliexpres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172" y="1605224"/>
            <a:ext cx="612129" cy="25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.ÐÐ¸Ð´ÐµÐ¾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406" y="1894976"/>
            <a:ext cx="612129" cy="25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Booking.co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859" y="2173044"/>
            <a:ext cx="612129" cy="25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RoomGuru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859" y="2466664"/>
            <a:ext cx="612129" cy="25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ÐÑÐµÐ¸Ð½ÑÑÑÑÐ¼ÐµÐ½ÑÑ.ÑÑ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859" y="2744434"/>
            <a:ext cx="612129" cy="25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6854" y="1838484"/>
            <a:ext cx="2122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ТОП-5 магазинов</a:t>
            </a:r>
          </a:p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</a:t>
            </a:r>
          </a:p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ТОП-5 конкурентов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11810" y="3419027"/>
            <a:ext cx="60433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Почему </a:t>
            </a:r>
            <a:r>
              <a:rPr lang="ru-RU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alme.ru </a:t>
            </a:r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выше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чем у конкурентов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55379" y="4554583"/>
            <a:ext cx="6036621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Конкуренты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Забирают себе </a:t>
            </a:r>
            <a:r>
              <a:rPr lang="ru-RU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более 50% 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суммы</a:t>
            </a:r>
            <a:r>
              <a:rPr lang="ru-RU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что платит магазин. Привлекают новых клиентов через каналы с большой стоимостью привлечения </a:t>
            </a:r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клиентов</a:t>
            </a:r>
            <a:endParaRPr lang="ru-RU" sz="17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sz="1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alme.ru</a:t>
            </a:r>
            <a:r>
              <a:rPr lang="ru-RU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Забирает себе </a:t>
            </a:r>
            <a:r>
              <a:rPr lang="ru-RU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0%-30% </a:t>
            </a:r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от суммы, 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что платит </a:t>
            </a:r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магазин. Прибыль использует для привлечения новых клиентов только в каналах с низкой стоимостью привлечения клиентов.</a:t>
            </a:r>
            <a:endParaRPr lang="ru-RU" sz="17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-1" y="3457952"/>
            <a:ext cx="6014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Уникальность 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alme.ru –</a:t>
            </a:r>
            <a:endParaRPr lang="ru-RU" sz="3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высоких </a:t>
            </a:r>
            <a:r>
              <a:rPr lang="ru-RU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-ставках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-1" y="4547761"/>
            <a:ext cx="611098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Величина </a:t>
            </a:r>
            <a:r>
              <a:rPr lang="ru-RU" sz="17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-ставки </a:t>
            </a:r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основной параметр для пользователя при выборе </a:t>
            </a:r>
            <a:r>
              <a:rPr lang="ru-RU" sz="17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-сервиса. </a:t>
            </a:r>
          </a:p>
          <a:p>
            <a:endParaRPr lang="ru-RU" sz="17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ней пользователь видит основную ценность продукта сервиса.</a:t>
            </a:r>
          </a:p>
          <a:p>
            <a:endParaRPr lang="ru-RU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Пользователь сравнивает </a:t>
            </a:r>
            <a:r>
              <a:rPr lang="en-US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alme.ru </a:t>
            </a:r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 другими </a:t>
            </a:r>
            <a:r>
              <a:rPr lang="ru-RU" sz="17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1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-сервисами и делает выбор в пользу высоких ставок.</a:t>
            </a:r>
          </a:p>
        </p:txBody>
      </p:sp>
    </p:spTree>
    <p:extLst>
      <p:ext uri="{BB962C8B-B14F-4D97-AF65-F5344CB8AC3E}">
        <p14:creationId xmlns:p14="http://schemas.microsoft.com/office/powerpoint/2010/main" val="405095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/>
          <p:cNvSpPr/>
          <p:nvPr/>
        </p:nvSpPr>
        <p:spPr>
          <a:xfrm>
            <a:off x="5596430" y="839032"/>
            <a:ext cx="6331749" cy="5881082"/>
          </a:xfrm>
          <a:prstGeom prst="roundRect">
            <a:avLst>
              <a:gd name="adj" fmla="val 4405"/>
            </a:avLst>
          </a:prstGeom>
          <a:noFill/>
          <a:ln w="38100">
            <a:solidFill>
              <a:srgbClr val="FFCB2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673198" y="839032"/>
            <a:ext cx="6254981" cy="586314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Банковский 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– неудобный и дорогой инструмент с большим количеством «подводных камней»</a:t>
            </a:r>
          </a:p>
          <a:p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Основные минусы банковского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342900" indent="-342900">
              <a:buAutoNum type="arabicPeriod"/>
            </a:pPr>
            <a:endParaRPr lang="ru-RU" sz="20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Низкие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-ставки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 все банки дают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Нужно платить за обслуживание карты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Сумма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в месяц ограничена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Мало магазинов (обычно, менее 200)</a:t>
            </a:r>
          </a:p>
          <a:p>
            <a:pPr marL="342900" indent="-342900">
              <a:buAutoNum type="arabicPeriod"/>
            </a:pP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только на определенные виды товаров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Проблемы с начислением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кэшбэка</a:t>
            </a:r>
            <a:endParaRPr lang="ru-RU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Округление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пользу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банка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«Баллы» вместо денег - 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сгорают, аннулируются, невыгодно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конвертируются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Нельзя снимать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наличными</a:t>
            </a:r>
          </a:p>
          <a:p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Наши конкуренты 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</a:t>
            </a: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банковские карты с </a:t>
            </a:r>
            <a:r>
              <a:rPr lang="ru-RU" sz="3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кэшбэком</a:t>
            </a:r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498" y="2303660"/>
            <a:ext cx="2514286" cy="1584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5" y="3553532"/>
            <a:ext cx="2475692" cy="1584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10" y="3993693"/>
            <a:ext cx="2503551" cy="1584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83" y="1846511"/>
            <a:ext cx="2477648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9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Кто наш пользователь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270263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Тратит много денег.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Средний пользователь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alme.ru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тратит 12,000 – 18,000 рублей в месяц.</a:t>
            </a:r>
          </a:p>
          <a:p>
            <a:pPr marL="342900" indent="-342900">
              <a:buAutoNum type="arabicPeriod"/>
            </a:pPr>
            <a:endParaRPr lang="ru-RU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Знает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как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пользоваться </a:t>
            </a:r>
            <a:r>
              <a:rPr lang="ru-RU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кэшбэком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Он приходит с сайтов сравнения, от конкурентов или по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рекламе </a:t>
            </a:r>
            <a:r>
              <a:rPr lang="ru-RU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кэшбэка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endParaRPr lang="ru-RU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Готов к покупке.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70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 активных пользователей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alme.ru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совершают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первую покупку в течение 3 дней с момента знакомства с сервисом. </a:t>
            </a:r>
            <a:endParaRPr lang="ru-RU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endParaRPr lang="ru-RU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 перестает пользоваться сервисом. П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рограмма «Гарантия высокого </a:t>
            </a:r>
            <a:r>
              <a:rPr lang="ru-RU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кэшбэка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»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предлагает пользователю повышение ставки, если конкурент предлагает более выгодные условия.</a:t>
            </a:r>
          </a:p>
          <a:p>
            <a:pPr marL="342900" indent="-342900">
              <a:buAutoNum type="arabicPeriod"/>
            </a:pP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Любой, совершающий покупки в интернете, – наш потенциальный пользователь.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7" y="40273"/>
            <a:ext cx="1904762" cy="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1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Что есть уже сегодня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7" y="40273"/>
            <a:ext cx="1904762" cy="9523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623" y="1457476"/>
            <a:ext cx="5103425" cy="2907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978" y="3783957"/>
            <a:ext cx="5103425" cy="2905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881" y="3070973"/>
            <a:ext cx="5212674" cy="2905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356" y="867823"/>
            <a:ext cx="5593138" cy="3137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5809" y="2118370"/>
            <a:ext cx="57911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Работающая платформа (сайт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alme.ru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):</a:t>
            </a:r>
          </a:p>
          <a:p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16,500,000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рублей вложено в компанию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товарооборот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более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20,000,000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рублей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месяц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более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20,000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зарегистрированных пользователей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более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4,000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пользователей, совершивших покупки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1,000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активных пользователей в месяц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более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800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подключенных магазинов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оборот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кэшбэка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около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1,000,000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рублей в месяц 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Более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150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действующих партнеров</a:t>
            </a:r>
          </a:p>
        </p:txBody>
      </p:sp>
    </p:spTree>
    <p:extLst>
      <p:ext uri="{BB962C8B-B14F-4D97-AF65-F5344CB8AC3E}">
        <p14:creationId xmlns:p14="http://schemas.microsoft.com/office/powerpoint/2010/main" val="249207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7" y="40273"/>
            <a:ext cx="1904762" cy="952381"/>
          </a:xfrm>
          <a:prstGeom prst="rect">
            <a:avLst/>
          </a:prstGeom>
        </p:spPr>
      </p:pic>
      <p:grpSp>
        <p:nvGrpSpPr>
          <p:cNvPr id="38" name="Группа 37"/>
          <p:cNvGrpSpPr/>
          <p:nvPr/>
        </p:nvGrpSpPr>
        <p:grpSpPr>
          <a:xfrm>
            <a:off x="592300" y="923511"/>
            <a:ext cx="4351706" cy="1720517"/>
            <a:chOff x="812800" y="1968500"/>
            <a:chExt cx="3167603" cy="2379480"/>
          </a:xfrm>
        </p:grpSpPr>
        <p:sp>
          <p:nvSpPr>
            <p:cNvPr id="2" name="TextBox 1"/>
            <p:cNvSpPr txBox="1"/>
            <p:nvPr/>
          </p:nvSpPr>
          <p:spPr>
            <a:xfrm>
              <a:off x="1330978" y="3837193"/>
              <a:ext cx="2079515" cy="510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ay" panose="020B0000000000000000" pitchFamily="34" charset="0"/>
                </a:rPr>
                <a:t>Активные пользователи</a:t>
              </a:r>
              <a:endPara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Play" panose="020B0000000000000000" pitchFamily="34" charset="0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812800" y="1968500"/>
              <a:ext cx="3167603" cy="1986073"/>
              <a:chOff x="812800" y="1968500"/>
              <a:chExt cx="3167603" cy="1986073"/>
            </a:xfrm>
          </p:grpSpPr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812800" y="3742880"/>
                <a:ext cx="3167603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Прямоугольник 22"/>
              <p:cNvSpPr/>
              <p:nvPr/>
            </p:nvSpPr>
            <p:spPr>
              <a:xfrm>
                <a:off x="927692" y="3416712"/>
                <a:ext cx="435935" cy="326168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1542316" y="3289368"/>
                <a:ext cx="435935" cy="45351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2156940" y="2993076"/>
                <a:ext cx="435935" cy="74980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2771564" y="2548868"/>
                <a:ext cx="435935" cy="119401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3386188" y="1968500"/>
                <a:ext cx="435935" cy="177438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67554" y="3708351"/>
                <a:ext cx="548548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сейчас</a:t>
                </a:r>
                <a:endParaRPr lang="ru-RU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451723" y="3708351"/>
                <a:ext cx="609461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+ 6 мес.</a:t>
                </a:r>
                <a:endParaRPr lang="ru-RU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033485" y="3708351"/>
                <a:ext cx="675185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+ 12 </a:t>
                </a:r>
                <a:r>
                  <a:rPr lang="ru-RU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мес</a:t>
                </a:r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  <a:endParaRPr lang="ru-RU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648109" y="3708349"/>
                <a:ext cx="675185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+ 18 </a:t>
                </a:r>
                <a:r>
                  <a:rPr lang="ru-RU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мес.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262733" y="3708348"/>
                <a:ext cx="675185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+ 24 </a:t>
                </a:r>
                <a:r>
                  <a:rPr lang="ru-RU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мес.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943187" y="3400953"/>
                <a:ext cx="413289" cy="404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300" b="1" dirty="0" smtClean="0">
                    <a:solidFill>
                      <a:schemeClr val="bg1"/>
                    </a:solidFill>
                  </a:rPr>
                  <a:t>1,000</a:t>
                </a:r>
                <a:endParaRPr lang="ru-RU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512952" y="3331839"/>
                <a:ext cx="475131" cy="404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300" b="1" dirty="0" smtClean="0">
                    <a:solidFill>
                      <a:schemeClr val="bg1"/>
                    </a:solidFill>
                  </a:rPr>
                  <a:t>23,000</a:t>
                </a:r>
                <a:endParaRPr lang="ru-RU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133173" y="3202838"/>
                <a:ext cx="475131" cy="404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300" b="1" dirty="0" smtClean="0">
                    <a:solidFill>
                      <a:schemeClr val="bg1"/>
                    </a:solidFill>
                  </a:rPr>
                  <a:t>67,000</a:t>
                </a:r>
                <a:endParaRPr lang="ru-RU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720835" y="2978853"/>
                <a:ext cx="536972" cy="404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300" b="1" dirty="0" smtClean="0">
                    <a:solidFill>
                      <a:schemeClr val="bg1"/>
                    </a:solidFill>
                  </a:rPr>
                  <a:t>177,000</a:t>
                </a:r>
                <a:endParaRPr lang="ru-RU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336744" y="2702945"/>
                <a:ext cx="536972" cy="404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300" b="1" dirty="0" smtClean="0">
                    <a:solidFill>
                      <a:schemeClr val="bg1"/>
                    </a:solidFill>
                  </a:rPr>
                  <a:t>340,000</a:t>
                </a:r>
                <a:endParaRPr lang="ru-RU" sz="13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9" name="Группа 38"/>
          <p:cNvGrpSpPr/>
          <p:nvPr/>
        </p:nvGrpSpPr>
        <p:grpSpPr>
          <a:xfrm>
            <a:off x="592287" y="2789501"/>
            <a:ext cx="4351706" cy="1715757"/>
            <a:chOff x="812800" y="1968500"/>
            <a:chExt cx="3167603" cy="2372896"/>
          </a:xfrm>
        </p:grpSpPr>
        <p:sp>
          <p:nvSpPr>
            <p:cNvPr id="40" name="TextBox 39"/>
            <p:cNvSpPr txBox="1"/>
            <p:nvPr/>
          </p:nvSpPr>
          <p:spPr>
            <a:xfrm>
              <a:off x="835670" y="3830609"/>
              <a:ext cx="3070148" cy="510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ay" panose="020B0000000000000000" pitchFamily="34" charset="0"/>
                </a:rPr>
                <a:t>Оборот </a:t>
              </a:r>
              <a:r>
                <a:rPr lang="ru-RU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ay" panose="020B0000000000000000" pitchFamily="34" charset="0"/>
                </a:rPr>
                <a:t>кэшбэка</a:t>
              </a:r>
              <a:r>
                <a:rPr lang="ru-RU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ay" panose="020B0000000000000000" pitchFamily="34" charset="0"/>
                </a:rPr>
                <a:t>, млн рублей в месяц</a:t>
              </a:r>
              <a:endPara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Play" panose="020B0000000000000000" pitchFamily="34" charset="0"/>
              </a:endParaRPr>
            </a:p>
          </p:txBody>
        </p:sp>
        <p:grpSp>
          <p:nvGrpSpPr>
            <p:cNvPr id="41" name="Группа 40"/>
            <p:cNvGrpSpPr/>
            <p:nvPr/>
          </p:nvGrpSpPr>
          <p:grpSpPr>
            <a:xfrm>
              <a:off x="812800" y="1968500"/>
              <a:ext cx="3167603" cy="1986073"/>
              <a:chOff x="812800" y="1968500"/>
              <a:chExt cx="3167603" cy="1986073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>
                <a:off x="812800" y="3742880"/>
                <a:ext cx="3167603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Прямоугольник 42"/>
              <p:cNvSpPr/>
              <p:nvPr/>
            </p:nvSpPr>
            <p:spPr>
              <a:xfrm>
                <a:off x="927692" y="3416712"/>
                <a:ext cx="435935" cy="326168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542316" y="3289368"/>
                <a:ext cx="435935" cy="45351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156940" y="2993076"/>
                <a:ext cx="435935" cy="74980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2771564" y="2548868"/>
                <a:ext cx="435935" cy="119401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3386188" y="1968500"/>
                <a:ext cx="435935" cy="177438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67554" y="3708351"/>
                <a:ext cx="548548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сейчас</a:t>
                </a:r>
                <a:endParaRPr lang="ru-RU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451723" y="3708351"/>
                <a:ext cx="609461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+ 6 мес.</a:t>
                </a:r>
                <a:endParaRPr lang="ru-RU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2033485" y="3708351"/>
                <a:ext cx="675185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+ 12 </a:t>
                </a:r>
                <a:r>
                  <a:rPr lang="ru-RU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мес</a:t>
                </a:r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  <a:endParaRPr lang="ru-RU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648109" y="3708349"/>
                <a:ext cx="675185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+ 18 </a:t>
                </a:r>
                <a:r>
                  <a:rPr lang="ru-RU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мес.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262733" y="3708348"/>
                <a:ext cx="675185" cy="246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+ 24 </a:t>
                </a:r>
                <a:r>
                  <a:rPr lang="ru-RU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мес.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963092" y="3301843"/>
                <a:ext cx="359616" cy="532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0,6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577641" y="3232728"/>
                <a:ext cx="359616" cy="532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3,5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213683" y="3103727"/>
                <a:ext cx="314110" cy="532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15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764589" y="2879741"/>
                <a:ext cx="449462" cy="532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61,8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403253" y="2603833"/>
                <a:ext cx="403955" cy="532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138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8" name="Группа 57"/>
          <p:cNvGrpSpPr/>
          <p:nvPr/>
        </p:nvGrpSpPr>
        <p:grpSpPr>
          <a:xfrm>
            <a:off x="294165" y="4653779"/>
            <a:ext cx="4956806" cy="1768151"/>
            <a:chOff x="570187" y="1968500"/>
            <a:chExt cx="3608055" cy="2445353"/>
          </a:xfrm>
        </p:grpSpPr>
        <p:sp>
          <p:nvSpPr>
            <p:cNvPr id="59" name="TextBox 58"/>
            <p:cNvSpPr txBox="1"/>
            <p:nvPr/>
          </p:nvSpPr>
          <p:spPr>
            <a:xfrm>
              <a:off x="570187" y="3903067"/>
              <a:ext cx="3608055" cy="5107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ay" panose="020B0000000000000000" pitchFamily="34" charset="0"/>
                </a:rPr>
                <a:t>Товарооборот сервиса, млн рублей в месяц</a:t>
              </a:r>
              <a:endPara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Play" panose="020B0000000000000000" pitchFamily="34" charset="0"/>
              </a:endParaRPr>
            </a:p>
          </p:txBody>
        </p:sp>
        <p:grpSp>
          <p:nvGrpSpPr>
            <p:cNvPr id="60" name="Группа 59"/>
            <p:cNvGrpSpPr/>
            <p:nvPr/>
          </p:nvGrpSpPr>
          <p:grpSpPr>
            <a:xfrm>
              <a:off x="812800" y="1968500"/>
              <a:ext cx="3167603" cy="1986072"/>
              <a:chOff x="812800" y="1968500"/>
              <a:chExt cx="3167603" cy="1986072"/>
            </a:xfrm>
          </p:grpSpPr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12800" y="3742880"/>
                <a:ext cx="3167603" cy="0"/>
              </a:xfrm>
              <a:prstGeom prst="line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Прямоугольник 61"/>
              <p:cNvSpPr/>
              <p:nvPr/>
            </p:nvSpPr>
            <p:spPr>
              <a:xfrm>
                <a:off x="927692" y="3416712"/>
                <a:ext cx="435935" cy="326168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1542316" y="3289368"/>
                <a:ext cx="435935" cy="45351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2156940" y="2993076"/>
                <a:ext cx="435935" cy="74980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2771564" y="2548868"/>
                <a:ext cx="435935" cy="119401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3386188" y="1968500"/>
                <a:ext cx="435935" cy="177438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867554" y="3708351"/>
                <a:ext cx="5485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сейчас</a:t>
                </a:r>
                <a:endParaRPr lang="ru-RU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451723" y="3708351"/>
                <a:ext cx="60946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+ 6 мес.</a:t>
                </a:r>
                <a:endParaRPr lang="ru-RU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033485" y="3708350"/>
                <a:ext cx="67518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+ 12 </a:t>
                </a:r>
                <a:r>
                  <a:rPr lang="ru-RU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мес</a:t>
                </a:r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</a:t>
                </a:r>
                <a:endParaRPr lang="ru-RU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648109" y="3708349"/>
                <a:ext cx="67518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+ 18 </a:t>
                </a:r>
                <a:r>
                  <a:rPr lang="ru-RU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мес.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3262733" y="3708349"/>
                <a:ext cx="67518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+ 24 </a:t>
                </a:r>
                <a:r>
                  <a:rPr lang="ru-RU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мес.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992780" y="3315018"/>
                <a:ext cx="314110" cy="532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20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548537" y="3245902"/>
                <a:ext cx="403955" cy="532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281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168760" y="3116900"/>
                <a:ext cx="403955" cy="532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802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719668" y="2892917"/>
                <a:ext cx="539306" cy="532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2,127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335575" y="2617008"/>
                <a:ext cx="539306" cy="532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900" b="1" dirty="0" smtClean="0">
                    <a:solidFill>
                      <a:schemeClr val="bg1"/>
                    </a:solidFill>
                  </a:rPr>
                  <a:t>4,082</a:t>
                </a:r>
                <a:endParaRPr lang="ru-RU" sz="19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8" name="Прямоугольник 77"/>
          <p:cNvSpPr/>
          <p:nvPr/>
        </p:nvSpPr>
        <p:spPr>
          <a:xfrm rot="477704">
            <a:off x="5963217" y="-548425"/>
            <a:ext cx="7908311" cy="8646337"/>
          </a:xfrm>
          <a:prstGeom prst="rect">
            <a:avLst/>
          </a:prstGeom>
          <a:solidFill>
            <a:srgbClr val="FFCD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6968139" y="516847"/>
            <a:ext cx="42068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13171C"/>
                </a:solidFill>
              </a:rPr>
              <a:t>На что нужны</a:t>
            </a:r>
          </a:p>
          <a:p>
            <a:pPr algn="ctr"/>
            <a:r>
              <a:rPr lang="ru-RU" sz="5400" dirty="0" smtClean="0">
                <a:solidFill>
                  <a:srgbClr val="13171C"/>
                </a:solidFill>
              </a:rPr>
              <a:t>инвестиции:</a:t>
            </a:r>
            <a:endParaRPr lang="ru-RU" sz="5400" dirty="0">
              <a:solidFill>
                <a:srgbClr val="13171C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6173806" y="2555788"/>
            <a:ext cx="6096000" cy="33085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900" dirty="0" smtClean="0">
                <a:solidFill>
                  <a:srgbClr val="13171C"/>
                </a:solidFill>
              </a:rPr>
              <a:t>В </a:t>
            </a:r>
            <a:r>
              <a:rPr lang="ru-RU" sz="1900" dirty="0">
                <a:solidFill>
                  <a:srgbClr val="13171C"/>
                </a:solidFill>
              </a:rPr>
              <a:t>течение </a:t>
            </a:r>
            <a:r>
              <a:rPr lang="ru-RU" sz="1900" b="1" dirty="0">
                <a:solidFill>
                  <a:srgbClr val="13171C"/>
                </a:solidFill>
              </a:rPr>
              <a:t>2 месяцев </a:t>
            </a:r>
            <a:r>
              <a:rPr lang="ru-RU" sz="1900" dirty="0">
                <a:solidFill>
                  <a:srgbClr val="13171C"/>
                </a:solidFill>
              </a:rPr>
              <a:t>предполагается </a:t>
            </a:r>
            <a:r>
              <a:rPr lang="ru-RU" sz="1900" dirty="0" smtClean="0">
                <a:solidFill>
                  <a:srgbClr val="13171C"/>
                </a:solidFill>
              </a:rPr>
              <a:t>использование </a:t>
            </a:r>
            <a:r>
              <a:rPr lang="ru-RU" sz="1900" b="1" dirty="0" smtClean="0">
                <a:solidFill>
                  <a:srgbClr val="13171C"/>
                </a:solidFill>
              </a:rPr>
              <a:t>5,000,000 рублей </a:t>
            </a:r>
            <a:r>
              <a:rPr lang="ru-RU" sz="1900" dirty="0" smtClean="0">
                <a:solidFill>
                  <a:srgbClr val="13171C"/>
                </a:solidFill>
              </a:rPr>
              <a:t>для привлечения </a:t>
            </a:r>
            <a:r>
              <a:rPr lang="ru-RU" sz="1900" dirty="0">
                <a:solidFill>
                  <a:srgbClr val="13171C"/>
                </a:solidFill>
              </a:rPr>
              <a:t>новых </a:t>
            </a:r>
            <a:r>
              <a:rPr lang="ru-RU" sz="1900" dirty="0" smtClean="0">
                <a:solidFill>
                  <a:srgbClr val="13171C"/>
                </a:solidFill>
              </a:rPr>
              <a:t>пользователей по </a:t>
            </a:r>
            <a:r>
              <a:rPr lang="ru-RU" sz="1900" dirty="0" err="1" smtClean="0">
                <a:solidFill>
                  <a:srgbClr val="13171C"/>
                </a:solidFill>
              </a:rPr>
              <a:t>преднастроенным</a:t>
            </a:r>
            <a:r>
              <a:rPr lang="ru-RU" sz="1900" dirty="0" smtClean="0">
                <a:solidFill>
                  <a:srgbClr val="13171C"/>
                </a:solidFill>
              </a:rPr>
              <a:t> и проверенным рекламным кампаниям</a:t>
            </a:r>
            <a:endParaRPr lang="ru-RU" sz="1900" dirty="0">
              <a:solidFill>
                <a:srgbClr val="13171C"/>
              </a:solidFill>
            </a:endParaRPr>
          </a:p>
          <a:p>
            <a:endParaRPr lang="ru-RU" sz="1900" dirty="0">
              <a:solidFill>
                <a:srgbClr val="13171C"/>
              </a:solidFill>
            </a:endParaRPr>
          </a:p>
          <a:p>
            <a:r>
              <a:rPr lang="ru-RU" sz="1900" dirty="0" smtClean="0">
                <a:solidFill>
                  <a:srgbClr val="13171C"/>
                </a:solidFill>
              </a:rPr>
              <a:t>В </a:t>
            </a:r>
            <a:r>
              <a:rPr lang="ru-RU" sz="1900" dirty="0">
                <a:solidFill>
                  <a:srgbClr val="13171C"/>
                </a:solidFill>
              </a:rPr>
              <a:t>течение </a:t>
            </a:r>
            <a:r>
              <a:rPr lang="ru-RU" sz="1900" b="1" dirty="0">
                <a:solidFill>
                  <a:srgbClr val="13171C"/>
                </a:solidFill>
              </a:rPr>
              <a:t>4 месяцев </a:t>
            </a:r>
            <a:r>
              <a:rPr lang="ru-RU" sz="1900" dirty="0">
                <a:solidFill>
                  <a:srgbClr val="13171C"/>
                </a:solidFill>
              </a:rPr>
              <a:t>компания </a:t>
            </a:r>
            <a:r>
              <a:rPr lang="ru-RU" sz="1900" dirty="0" smtClean="0">
                <a:solidFill>
                  <a:srgbClr val="13171C"/>
                </a:solidFill>
              </a:rPr>
              <a:t>планирует выйти </a:t>
            </a:r>
            <a:r>
              <a:rPr lang="ru-RU" sz="1900" dirty="0">
                <a:solidFill>
                  <a:srgbClr val="13171C"/>
                </a:solidFill>
              </a:rPr>
              <a:t>на уровень </a:t>
            </a:r>
            <a:r>
              <a:rPr lang="ru-RU" sz="1900" dirty="0" err="1">
                <a:solidFill>
                  <a:srgbClr val="13171C"/>
                </a:solidFill>
              </a:rPr>
              <a:t>маржинальности</a:t>
            </a:r>
            <a:r>
              <a:rPr lang="ru-RU" sz="1900" dirty="0">
                <a:solidFill>
                  <a:srgbClr val="13171C"/>
                </a:solidFill>
              </a:rPr>
              <a:t> сервиса в </a:t>
            </a:r>
            <a:r>
              <a:rPr lang="ru-RU" sz="1900" b="1" dirty="0">
                <a:solidFill>
                  <a:srgbClr val="13171C"/>
                </a:solidFill>
              </a:rPr>
              <a:t>21</a:t>
            </a:r>
            <a:r>
              <a:rPr lang="ru-RU" sz="1900" b="1" dirty="0" smtClean="0">
                <a:solidFill>
                  <a:srgbClr val="13171C"/>
                </a:solidFill>
              </a:rPr>
              <a:t>% </a:t>
            </a:r>
            <a:r>
              <a:rPr lang="ru-RU" sz="1900" dirty="0" smtClean="0">
                <a:solidFill>
                  <a:srgbClr val="13171C"/>
                </a:solidFill>
              </a:rPr>
              <a:t>за счет бонусов от магазинов-партнеров за высокие обороты</a:t>
            </a:r>
          </a:p>
          <a:p>
            <a:endParaRPr lang="ru-RU" sz="1900" dirty="0">
              <a:solidFill>
                <a:srgbClr val="13171C"/>
              </a:solidFill>
            </a:endParaRPr>
          </a:p>
          <a:p>
            <a:r>
              <a:rPr lang="ru-RU" sz="1900" dirty="0" smtClean="0">
                <a:solidFill>
                  <a:srgbClr val="13171C"/>
                </a:solidFill>
              </a:rPr>
              <a:t>Последующие рекламные активности компания будет финансировать из собственной прибыли</a:t>
            </a:r>
            <a:endParaRPr lang="ru-RU" sz="1900" dirty="0">
              <a:solidFill>
                <a:srgbClr val="13171C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-1" y="6496730"/>
            <a:ext cx="12192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lay" panose="020B0000000000000000" pitchFamily="34" charset="0"/>
              </a:rPr>
              <a:t>*Подробнее – в финансовой модели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Play" panose="020B00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65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477704">
            <a:off x="5963217" y="-529375"/>
            <a:ext cx="7908311" cy="8646337"/>
          </a:xfrm>
          <a:prstGeom prst="rect">
            <a:avLst/>
          </a:prstGeom>
          <a:solidFill>
            <a:srgbClr val="FFCD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7" name="Группа 46"/>
          <p:cNvGrpSpPr/>
          <p:nvPr/>
        </p:nvGrpSpPr>
        <p:grpSpPr>
          <a:xfrm>
            <a:off x="28530" y="23807"/>
            <a:ext cx="6150530" cy="6838826"/>
            <a:chOff x="305554" y="196464"/>
            <a:chExt cx="6938582" cy="5526537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733581" y="2142700"/>
              <a:ext cx="1269242" cy="3179928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944949" y="4039739"/>
              <a:ext cx="1269242" cy="128288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1248696" y="4995082"/>
              <a:ext cx="1269242" cy="327546"/>
            </a:xfrm>
            <a:prstGeom prst="rect">
              <a:avLst/>
            </a:prstGeom>
            <a:solidFill>
              <a:srgbClr val="EA6B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33580" y="5349924"/>
              <a:ext cx="1815150" cy="373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/>
                <a:t>2018</a:t>
              </a:r>
              <a:endParaRPr lang="ru-RU" sz="2400" b="1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29557" y="3047196"/>
              <a:ext cx="1125181" cy="7710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1 115</a:t>
              </a:r>
            </a:p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млрд</a:t>
              </a:r>
              <a:endParaRPr lang="ru-RU" sz="2800" dirty="0">
                <a:solidFill>
                  <a:schemeClr val="bg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11387" y="4292143"/>
              <a:ext cx="1125181" cy="472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 smtClean="0">
                  <a:solidFill>
                    <a:schemeClr val="bg1"/>
                  </a:solidFill>
                </a:rPr>
                <a:t>2,4%</a:t>
              </a:r>
              <a:endParaRPr lang="ru-RU" sz="3200" dirty="0">
                <a:solidFill>
                  <a:schemeClr val="bg1"/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408589" y="4943044"/>
              <a:ext cx="1011252" cy="422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solidFill>
                    <a:schemeClr val="bg1"/>
                  </a:solidFill>
                </a:rPr>
                <a:t>0,9%</a:t>
              </a:r>
              <a:endParaRPr lang="ru-RU" sz="2800" dirty="0">
                <a:solidFill>
                  <a:schemeClr val="bg1"/>
                </a:solidFill>
              </a:endParaRPr>
            </a:p>
          </p:txBody>
        </p:sp>
        <p:sp>
          <p:nvSpPr>
            <p:cNvPr id="99" name="Прямоугольник 98"/>
            <p:cNvSpPr/>
            <p:nvPr/>
          </p:nvSpPr>
          <p:spPr>
            <a:xfrm>
              <a:off x="2841004" y="1514901"/>
              <a:ext cx="1269242" cy="3800903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00" name="Прямоугольник 99"/>
            <p:cNvSpPr/>
            <p:nvPr/>
          </p:nvSpPr>
          <p:spPr>
            <a:xfrm>
              <a:off x="3113959" y="3671249"/>
              <a:ext cx="1269242" cy="164455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01" name="Прямоугольник 100"/>
            <p:cNvSpPr/>
            <p:nvPr/>
          </p:nvSpPr>
          <p:spPr>
            <a:xfrm>
              <a:off x="3386912" y="4657107"/>
              <a:ext cx="1269242" cy="658697"/>
            </a:xfrm>
            <a:prstGeom prst="rect">
              <a:avLst/>
            </a:prstGeom>
            <a:solidFill>
              <a:srgbClr val="EA6B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825089" y="5343100"/>
              <a:ext cx="1831066" cy="373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/>
                <a:t>2019</a:t>
              </a:r>
              <a:endParaRPr lang="ru-RU" sz="2400" b="1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906186" y="2562709"/>
              <a:ext cx="1125181" cy="7710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1 315</a:t>
              </a:r>
            </a:p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млрд</a:t>
              </a:r>
              <a:endParaRPr lang="ru-RU" sz="2800" dirty="0">
                <a:solidFill>
                  <a:schemeClr val="bg1"/>
                </a:solidFill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191455" y="3957772"/>
              <a:ext cx="1125181" cy="472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 smtClean="0">
                  <a:solidFill>
                    <a:schemeClr val="bg1"/>
                  </a:solidFill>
                </a:rPr>
                <a:t>4,2%</a:t>
              </a:r>
              <a:endParaRPr lang="ru-RU" sz="3200" dirty="0">
                <a:solidFill>
                  <a:schemeClr val="bg1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487780" y="4743082"/>
              <a:ext cx="1009445" cy="472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 smtClean="0">
                  <a:solidFill>
                    <a:schemeClr val="bg1"/>
                  </a:solidFill>
                </a:rPr>
                <a:t>15%</a:t>
              </a:r>
              <a:endParaRPr lang="ru-RU" sz="3200" dirty="0">
                <a:solidFill>
                  <a:schemeClr val="bg1"/>
                </a:solidFill>
              </a:endParaRPr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5063273" y="923573"/>
              <a:ext cx="1269242" cy="439905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07" name="Прямоугольник 106"/>
            <p:cNvSpPr/>
            <p:nvPr/>
          </p:nvSpPr>
          <p:spPr>
            <a:xfrm>
              <a:off x="5336228" y="3484769"/>
              <a:ext cx="1269242" cy="18378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5609181" y="4368735"/>
              <a:ext cx="1269242" cy="953894"/>
            </a:xfrm>
            <a:prstGeom prst="rect">
              <a:avLst/>
            </a:prstGeom>
            <a:solidFill>
              <a:srgbClr val="EA6B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063273" y="5349924"/>
              <a:ext cx="1815150" cy="373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/>
                <a:t>2020</a:t>
              </a:r>
              <a:endParaRPr lang="ru-RU" sz="2400" b="1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127588" y="2126508"/>
              <a:ext cx="1125181" cy="7710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1 550</a:t>
              </a:r>
            </a:p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млрд</a:t>
              </a:r>
              <a:endParaRPr lang="ru-RU" sz="2800" dirty="0">
                <a:solidFill>
                  <a:schemeClr val="bg1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413725" y="3814468"/>
              <a:ext cx="1125181" cy="472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 smtClean="0">
                  <a:solidFill>
                    <a:schemeClr val="bg1"/>
                  </a:solidFill>
                </a:rPr>
                <a:t>7,4%</a:t>
              </a:r>
              <a:endParaRPr lang="ru-RU" sz="3200" dirty="0">
                <a:solidFill>
                  <a:schemeClr val="bg1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636507" y="4590751"/>
              <a:ext cx="1208368" cy="572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dirty="0" smtClean="0">
                  <a:solidFill>
                    <a:schemeClr val="bg1"/>
                  </a:solidFill>
                </a:rPr>
                <a:t>30%</a:t>
              </a:r>
              <a:endParaRPr lang="ru-RU" sz="4000" dirty="0">
                <a:solidFill>
                  <a:schemeClr val="bg1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05554" y="196464"/>
              <a:ext cx="6938582" cy="1268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chemeClr val="accent2">
                      <a:lumMod val="50000"/>
                    </a:schemeClr>
                  </a:solidFill>
                </a:rPr>
                <a:t>Объем рынка </a:t>
              </a:r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</a:rPr>
                <a:t>e-commerce</a:t>
              </a:r>
            </a:p>
            <a:p>
              <a:r>
                <a:rPr lang="ru-RU" sz="2400" b="1" dirty="0" smtClean="0">
                  <a:solidFill>
                    <a:srgbClr val="C55A11"/>
                  </a:solidFill>
                </a:rPr>
                <a:t>Доля </a:t>
              </a:r>
              <a:r>
                <a:rPr lang="ru-RU" sz="2400" b="1" dirty="0" err="1" smtClean="0">
                  <a:solidFill>
                    <a:srgbClr val="C55A11"/>
                  </a:solidFill>
                </a:rPr>
                <a:t>кэшбэк</a:t>
              </a:r>
              <a:r>
                <a:rPr lang="ru-RU" sz="2400" b="1" dirty="0" smtClean="0">
                  <a:solidFill>
                    <a:srgbClr val="C55A11"/>
                  </a:solidFill>
                </a:rPr>
                <a:t>-сервисов от рынка </a:t>
              </a:r>
              <a:r>
                <a:rPr lang="en-US" sz="2400" b="1" dirty="0" smtClean="0">
                  <a:solidFill>
                    <a:srgbClr val="C55A11"/>
                  </a:solidFill>
                </a:rPr>
                <a:t>e-commerce</a:t>
              </a:r>
              <a:endParaRPr lang="ru-RU" sz="2400" b="1" dirty="0" smtClean="0">
                <a:solidFill>
                  <a:srgbClr val="C55A11"/>
                </a:solidFill>
              </a:endParaRPr>
            </a:p>
            <a:p>
              <a:r>
                <a:rPr lang="ru-RU" sz="2400" b="1" dirty="0" smtClean="0">
                  <a:solidFill>
                    <a:srgbClr val="EA6B14"/>
                  </a:solidFill>
                </a:rPr>
                <a:t>Доля </a:t>
              </a:r>
              <a:r>
                <a:rPr lang="en-US" sz="2400" b="1" dirty="0" smtClean="0">
                  <a:solidFill>
                    <a:srgbClr val="EA6B14"/>
                  </a:solidFill>
                </a:rPr>
                <a:t>alme.ru</a:t>
              </a:r>
              <a:r>
                <a:rPr lang="ru-RU" sz="2400" b="1" dirty="0" smtClean="0">
                  <a:solidFill>
                    <a:srgbClr val="EA6B14"/>
                  </a:solidFill>
                </a:rPr>
                <a:t> на рынке</a:t>
              </a:r>
              <a:r>
                <a:rPr lang="en-US" sz="2400" b="1" dirty="0" smtClean="0">
                  <a:solidFill>
                    <a:srgbClr val="EA6B14"/>
                  </a:solidFill>
                </a:rPr>
                <a:t> </a:t>
              </a:r>
            </a:p>
            <a:p>
              <a:r>
                <a:rPr lang="ru-RU" sz="2400" b="1" dirty="0" err="1" smtClean="0">
                  <a:solidFill>
                    <a:srgbClr val="EA6B14"/>
                  </a:solidFill>
                </a:rPr>
                <a:t>кэшбэк</a:t>
              </a:r>
              <a:r>
                <a:rPr lang="ru-RU" sz="2400" b="1" dirty="0" smtClean="0">
                  <a:solidFill>
                    <a:srgbClr val="EA6B14"/>
                  </a:solidFill>
                </a:rPr>
                <a:t>-сервисов</a:t>
              </a:r>
              <a:endParaRPr lang="ru-RU" sz="2400" b="1" dirty="0">
                <a:solidFill>
                  <a:srgbClr val="EA6B14"/>
                </a:solidFill>
              </a:endParaRP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6520297" y="674256"/>
            <a:ext cx="52031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13171C"/>
                </a:solidFill>
              </a:rPr>
              <a:t>Уже сегодня</a:t>
            </a:r>
            <a:r>
              <a:rPr lang="ru-RU" sz="2800" b="1" dirty="0" smtClean="0">
                <a:solidFill>
                  <a:srgbClr val="13171C"/>
                </a:solidFill>
              </a:rPr>
              <a:t> </a:t>
            </a:r>
            <a:r>
              <a:rPr lang="en-US" sz="2800" b="1" dirty="0" smtClean="0">
                <a:solidFill>
                  <a:srgbClr val="13171C"/>
                </a:solidFill>
              </a:rPr>
              <a:t>3</a:t>
            </a:r>
            <a:r>
              <a:rPr lang="ru-RU" sz="2800" b="1" dirty="0" smtClean="0">
                <a:solidFill>
                  <a:srgbClr val="13171C"/>
                </a:solidFill>
              </a:rPr>
              <a:t>5 млн </a:t>
            </a:r>
            <a:r>
              <a:rPr lang="ru-RU" sz="2800" dirty="0" smtClean="0">
                <a:solidFill>
                  <a:srgbClr val="13171C"/>
                </a:solidFill>
              </a:rPr>
              <a:t>человек используют интернет для покупок в РФ</a:t>
            </a:r>
            <a:endParaRPr lang="en-US" sz="2800" dirty="0" smtClean="0">
              <a:solidFill>
                <a:srgbClr val="13171C"/>
              </a:solidFill>
            </a:endParaRPr>
          </a:p>
          <a:p>
            <a:endParaRPr lang="en-US" sz="4000" dirty="0">
              <a:solidFill>
                <a:srgbClr val="13171C"/>
              </a:solidFill>
            </a:endParaRPr>
          </a:p>
          <a:p>
            <a:r>
              <a:rPr lang="ru-RU" sz="2800" dirty="0" smtClean="0">
                <a:solidFill>
                  <a:srgbClr val="13171C"/>
                </a:solidFill>
              </a:rPr>
              <a:t>К 2020 году </a:t>
            </a:r>
            <a:r>
              <a:rPr lang="en-US" sz="2800" dirty="0" smtClean="0">
                <a:solidFill>
                  <a:srgbClr val="13171C"/>
                </a:solidFill>
              </a:rPr>
              <a:t>alme.ru </a:t>
            </a:r>
            <a:r>
              <a:rPr lang="ru-RU" sz="2800" dirty="0" smtClean="0">
                <a:solidFill>
                  <a:srgbClr val="13171C"/>
                </a:solidFill>
              </a:rPr>
              <a:t>планирует занять </a:t>
            </a:r>
            <a:r>
              <a:rPr lang="ru-RU" sz="2800" b="1" dirty="0" smtClean="0">
                <a:solidFill>
                  <a:srgbClr val="13171C"/>
                </a:solidFill>
              </a:rPr>
              <a:t>30%</a:t>
            </a:r>
            <a:r>
              <a:rPr lang="ru-RU" sz="2800" dirty="0" smtClean="0">
                <a:solidFill>
                  <a:srgbClr val="13171C"/>
                </a:solidFill>
              </a:rPr>
              <a:t> рынка </a:t>
            </a:r>
            <a:r>
              <a:rPr lang="ru-RU" sz="2800" dirty="0" err="1" smtClean="0">
                <a:solidFill>
                  <a:srgbClr val="13171C"/>
                </a:solidFill>
              </a:rPr>
              <a:t>кэшбэк</a:t>
            </a:r>
            <a:r>
              <a:rPr lang="ru-RU" sz="2800" dirty="0" smtClean="0">
                <a:solidFill>
                  <a:srgbClr val="13171C"/>
                </a:solidFill>
              </a:rPr>
              <a:t>-сервисов</a:t>
            </a:r>
          </a:p>
          <a:p>
            <a:endParaRPr lang="ru-RU" sz="2800" dirty="0">
              <a:solidFill>
                <a:srgbClr val="13171C"/>
              </a:solidFill>
            </a:endParaRPr>
          </a:p>
          <a:p>
            <a:r>
              <a:rPr lang="ru-RU" sz="2800" dirty="0" smtClean="0">
                <a:solidFill>
                  <a:srgbClr val="13171C"/>
                </a:solidFill>
              </a:rPr>
              <a:t>Это менее </a:t>
            </a:r>
            <a:r>
              <a:rPr lang="ru-RU" sz="2800" b="1" dirty="0" smtClean="0">
                <a:solidFill>
                  <a:srgbClr val="13171C"/>
                </a:solidFill>
              </a:rPr>
              <a:t>1%</a:t>
            </a:r>
            <a:r>
              <a:rPr lang="ru-RU" sz="2800" dirty="0" smtClean="0">
                <a:solidFill>
                  <a:srgbClr val="13171C"/>
                </a:solidFill>
              </a:rPr>
              <a:t> (</a:t>
            </a:r>
            <a:r>
              <a:rPr lang="ru-RU" sz="2800" b="1" dirty="0" smtClean="0">
                <a:solidFill>
                  <a:srgbClr val="13171C"/>
                </a:solidFill>
              </a:rPr>
              <a:t>340,000</a:t>
            </a:r>
            <a:r>
              <a:rPr lang="ru-RU" sz="2800" dirty="0" smtClean="0">
                <a:solidFill>
                  <a:srgbClr val="13171C"/>
                </a:solidFill>
              </a:rPr>
              <a:t> человек) от всех, кто совершает покупки в интернете</a:t>
            </a:r>
            <a:endParaRPr lang="en-US" sz="2800" dirty="0" smtClean="0">
              <a:solidFill>
                <a:srgbClr val="131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7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477704">
            <a:off x="5963217" y="-548425"/>
            <a:ext cx="7908311" cy="8646337"/>
          </a:xfrm>
          <a:prstGeom prst="rect">
            <a:avLst/>
          </a:prstGeom>
          <a:solidFill>
            <a:srgbClr val="FFCD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079021" y="1309714"/>
            <a:ext cx="83507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13171C"/>
                </a:solidFill>
              </a:rPr>
              <a:t>Что предлагаем инвестору?</a:t>
            </a:r>
            <a:endParaRPr lang="ru-RU" sz="5400" dirty="0">
              <a:solidFill>
                <a:srgbClr val="13171C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3" y="35249"/>
            <a:ext cx="2419264" cy="10922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6576" y="2559947"/>
            <a:ext cx="534045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13171C"/>
                </a:solidFill>
              </a:rPr>
              <a:t>Доля в компании: </a:t>
            </a:r>
          </a:p>
          <a:p>
            <a:pPr algn="ctr"/>
            <a:r>
              <a:rPr lang="ru-RU" sz="3200" b="1" dirty="0" smtClean="0">
                <a:solidFill>
                  <a:srgbClr val="13171C"/>
                </a:solidFill>
              </a:rPr>
              <a:t>15% за 5,8 млн </a:t>
            </a:r>
            <a:r>
              <a:rPr lang="ru-RU" sz="3200" b="1" dirty="0" smtClean="0">
                <a:solidFill>
                  <a:srgbClr val="13171C"/>
                </a:solidFill>
              </a:rPr>
              <a:t>рублей</a:t>
            </a:r>
          </a:p>
          <a:p>
            <a:pPr algn="ctr"/>
            <a:r>
              <a:rPr lang="ru-RU" b="1" dirty="0" smtClean="0">
                <a:solidFill>
                  <a:srgbClr val="13171C"/>
                </a:solidFill>
              </a:rPr>
              <a:t>(минимальная сумма инвестиций – 3 млн рублей)</a:t>
            </a:r>
            <a:endParaRPr lang="ru-RU" sz="3200" b="1" dirty="0" smtClean="0">
              <a:solidFill>
                <a:srgbClr val="13171C"/>
              </a:solidFill>
            </a:endParaRPr>
          </a:p>
          <a:p>
            <a:pPr algn="ctr"/>
            <a:endParaRPr lang="ru-RU" sz="2800" dirty="0">
              <a:solidFill>
                <a:srgbClr val="13171C"/>
              </a:solidFill>
            </a:endParaRPr>
          </a:p>
          <a:p>
            <a:pPr algn="ctr"/>
            <a:r>
              <a:rPr lang="ru-RU" sz="2800" dirty="0" smtClean="0">
                <a:solidFill>
                  <a:srgbClr val="13171C"/>
                </a:solidFill>
              </a:rPr>
              <a:t>Объем дивидендов </a:t>
            </a:r>
          </a:p>
          <a:p>
            <a:pPr algn="ctr"/>
            <a:r>
              <a:rPr lang="ru-RU" sz="2800" dirty="0" smtClean="0">
                <a:solidFill>
                  <a:srgbClr val="13171C"/>
                </a:solidFill>
              </a:rPr>
              <a:t>за 2 года: </a:t>
            </a:r>
            <a:r>
              <a:rPr lang="ru-RU" sz="2800" b="1" dirty="0" smtClean="0">
                <a:solidFill>
                  <a:srgbClr val="13171C"/>
                </a:solidFill>
              </a:rPr>
              <a:t>14,2 млн рублей</a:t>
            </a:r>
          </a:p>
          <a:p>
            <a:pPr algn="ctr"/>
            <a:r>
              <a:rPr lang="ru-RU" sz="2800" dirty="0" smtClean="0">
                <a:solidFill>
                  <a:srgbClr val="13171C"/>
                </a:solidFill>
              </a:rPr>
              <a:t>за 3 года: </a:t>
            </a:r>
            <a:r>
              <a:rPr lang="ru-RU" sz="2800" b="1" dirty="0" smtClean="0">
                <a:solidFill>
                  <a:srgbClr val="13171C"/>
                </a:solidFill>
              </a:rPr>
              <a:t>65 млн рублей</a:t>
            </a:r>
          </a:p>
          <a:p>
            <a:pPr algn="ctr"/>
            <a:r>
              <a:rPr lang="ru-RU" sz="2800" dirty="0">
                <a:solidFill>
                  <a:srgbClr val="13171C"/>
                </a:solidFill>
              </a:rPr>
              <a:t>за </a:t>
            </a:r>
            <a:r>
              <a:rPr lang="ru-RU" sz="2800" dirty="0" smtClean="0">
                <a:solidFill>
                  <a:srgbClr val="13171C"/>
                </a:solidFill>
              </a:rPr>
              <a:t>4 </a:t>
            </a:r>
            <a:r>
              <a:rPr lang="ru-RU" sz="2800" dirty="0">
                <a:solidFill>
                  <a:srgbClr val="13171C"/>
                </a:solidFill>
              </a:rPr>
              <a:t>года: </a:t>
            </a:r>
            <a:r>
              <a:rPr lang="ru-RU" sz="2800" b="1" dirty="0" smtClean="0">
                <a:solidFill>
                  <a:srgbClr val="13171C"/>
                </a:solidFill>
              </a:rPr>
              <a:t>106 </a:t>
            </a:r>
            <a:r>
              <a:rPr lang="ru-RU" sz="2800" b="1" dirty="0">
                <a:solidFill>
                  <a:srgbClr val="13171C"/>
                </a:solidFill>
              </a:rPr>
              <a:t>млн рублей</a:t>
            </a:r>
            <a:endParaRPr lang="ru-RU" sz="2800" b="1" dirty="0" smtClean="0">
              <a:solidFill>
                <a:srgbClr val="13171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05719" y="2764666"/>
            <a:ext cx="64733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13171C"/>
                </a:solidFill>
              </a:rPr>
              <a:t>I</a:t>
            </a:r>
            <a:r>
              <a:rPr lang="en-US" sz="6000" dirty="0">
                <a:solidFill>
                  <a:srgbClr val="13171C"/>
                </a:solidFill>
              </a:rPr>
              <a:t>R</a:t>
            </a:r>
            <a:r>
              <a:rPr lang="en-US" sz="6000" dirty="0" smtClean="0">
                <a:solidFill>
                  <a:srgbClr val="13171C"/>
                </a:solidFill>
              </a:rPr>
              <a:t>R </a:t>
            </a:r>
            <a:r>
              <a:rPr lang="ru-RU" sz="6000" dirty="0" smtClean="0">
                <a:solidFill>
                  <a:srgbClr val="13171C"/>
                </a:solidFill>
              </a:rPr>
              <a:t>(доходность) </a:t>
            </a:r>
          </a:p>
          <a:p>
            <a:pPr algn="ctr"/>
            <a:r>
              <a:rPr lang="ru-RU" sz="6000" dirty="0" smtClean="0">
                <a:solidFill>
                  <a:srgbClr val="13171C"/>
                </a:solidFill>
              </a:rPr>
              <a:t>инвестора: </a:t>
            </a:r>
          </a:p>
          <a:p>
            <a:pPr algn="ctr"/>
            <a:r>
              <a:rPr lang="ru-RU" sz="6000" b="1" dirty="0" smtClean="0">
                <a:solidFill>
                  <a:srgbClr val="13171C"/>
                </a:solidFill>
              </a:rPr>
              <a:t>179% </a:t>
            </a:r>
            <a:r>
              <a:rPr lang="ru-RU" sz="3600" b="1" dirty="0" smtClean="0">
                <a:solidFill>
                  <a:srgbClr val="13171C"/>
                </a:solidFill>
              </a:rPr>
              <a:t>годовых</a:t>
            </a:r>
            <a:endParaRPr lang="ru-RU" sz="6000" b="1" dirty="0" smtClean="0">
              <a:solidFill>
                <a:srgbClr val="131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29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7" y="40273"/>
            <a:ext cx="1904762" cy="9523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5597" y="3573527"/>
            <a:ext cx="5844334" cy="2446824"/>
          </a:xfrm>
          <a:prstGeom prst="rect">
            <a:avLst/>
          </a:prstGeom>
          <a:noFill/>
          <a:ln w="57150">
            <a:solidFill>
              <a:srgbClr val="13171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13171C"/>
                </a:solidFill>
              </a:rPr>
              <a:t>Финансовая модель, построенная на уже работающем бизнесе, подвержена низкому уровню рисков. </a:t>
            </a:r>
            <a:endParaRPr lang="en-US" sz="1700" b="1" dirty="0" smtClean="0">
              <a:solidFill>
                <a:srgbClr val="13171C"/>
              </a:solidFill>
            </a:endParaRPr>
          </a:p>
          <a:p>
            <a:pPr algn="ctr"/>
            <a:endParaRPr lang="en-US" sz="1700" b="1" dirty="0">
              <a:solidFill>
                <a:srgbClr val="13171C"/>
              </a:solidFill>
            </a:endParaRPr>
          </a:p>
          <a:p>
            <a:pPr algn="ctr"/>
            <a:r>
              <a:rPr lang="ru-RU" sz="1700" b="1" dirty="0" smtClean="0">
                <a:solidFill>
                  <a:srgbClr val="13171C"/>
                </a:solidFill>
              </a:rPr>
              <a:t>Доходы и расходы компании подтверждены двумя годами работы сервиса. </a:t>
            </a:r>
            <a:endParaRPr lang="en-US" sz="1700" b="1" dirty="0" smtClean="0">
              <a:solidFill>
                <a:srgbClr val="13171C"/>
              </a:solidFill>
            </a:endParaRPr>
          </a:p>
          <a:p>
            <a:pPr algn="ctr"/>
            <a:endParaRPr lang="en-US" sz="1700" b="1" dirty="0">
              <a:solidFill>
                <a:srgbClr val="13171C"/>
              </a:solidFill>
            </a:endParaRPr>
          </a:p>
          <a:p>
            <a:pPr algn="ctr"/>
            <a:r>
              <a:rPr lang="ru-RU" sz="1700" b="1" dirty="0" smtClean="0">
                <a:solidFill>
                  <a:srgbClr val="13171C"/>
                </a:solidFill>
              </a:rPr>
              <a:t>Финансовая модель жизнеспособна даже при пессимистичных показателях и построена с учетом реализации основных рисков.</a:t>
            </a:r>
            <a:endParaRPr lang="ru-RU" sz="1700" dirty="0" smtClean="0">
              <a:solidFill>
                <a:srgbClr val="13171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392704"/>
            <a:ext cx="58443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Общеэкономические риски</a:t>
            </a:r>
            <a:endPara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Снижение покупательской способности.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Мотивирует покупателя пользоваться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-сервисами. </a:t>
            </a:r>
          </a:p>
          <a:p>
            <a:endParaRPr lang="ru-RU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Снижение темпов развития рынков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e-commerce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ru-RU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-сервисов.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Приведет к более быстрому наращиванию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alme.ru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доли на рынке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-сервисов.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769308"/>
            <a:ext cx="593697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Риски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конкуренции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Риск ужесточения конкуренции </a:t>
            </a:r>
            <a:r>
              <a:rPr lang="ru-RU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-ставок.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«Гарантия высокого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кэшбэка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» позволяет предоставлять пользователю ставку выше, чем у конкурента.</a:t>
            </a: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Риск появления нового конкурента.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 создание аналога потребуется не менее 10 млн рублей и одного года на разработку.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5597" y="1392704"/>
            <a:ext cx="58443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Маркетинговые риски</a:t>
            </a:r>
            <a:endParaRPr lang="ru-RU" sz="16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Риски повышения цены клиента.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Цена клиента в финансовой модели завышена на 10% по сравнению с текущей ценой клиента.</a:t>
            </a: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Риск потери отдельных магазинов.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Срок подключения новых магазинов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1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день.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lay" panose="020B0000000000000000" pitchFamily="34" charset="0"/>
              </a:rPr>
              <a:t>Основные риски</a:t>
            </a:r>
          </a:p>
        </p:txBody>
      </p:sp>
    </p:spTree>
    <p:extLst>
      <p:ext uri="{BB962C8B-B14F-4D97-AF65-F5344CB8AC3E}">
        <p14:creationId xmlns:p14="http://schemas.microsoft.com/office/powerpoint/2010/main" val="390786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9" y="1890029"/>
            <a:ext cx="5724328" cy="395640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477704">
            <a:off x="5963217" y="-548425"/>
            <a:ext cx="7908311" cy="8646337"/>
          </a:xfrm>
          <a:prstGeom prst="rect">
            <a:avLst/>
          </a:prstGeom>
          <a:solidFill>
            <a:srgbClr val="FFCD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503831" y="1046785"/>
            <a:ext cx="5033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solidFill>
                  <a:srgbClr val="13171C"/>
                </a:solidFill>
              </a:rPr>
              <a:t>Маркет-плейс</a:t>
            </a:r>
            <a:r>
              <a:rPr lang="ru-RU" sz="2800" dirty="0">
                <a:solidFill>
                  <a:srgbClr val="13171C"/>
                </a:solidFill>
              </a:rPr>
              <a:t> </a:t>
            </a:r>
            <a:r>
              <a:rPr lang="ru-RU" sz="2800" dirty="0" smtClean="0">
                <a:solidFill>
                  <a:srgbClr val="13171C"/>
                </a:solidFill>
              </a:rPr>
              <a:t>услуг с </a:t>
            </a:r>
            <a:r>
              <a:rPr lang="ru-RU" sz="2800" dirty="0" err="1" smtClean="0">
                <a:solidFill>
                  <a:srgbClr val="13171C"/>
                </a:solidFill>
              </a:rPr>
              <a:t>кэшбэком</a:t>
            </a:r>
            <a:endParaRPr lang="ru-RU" sz="2800" dirty="0">
              <a:solidFill>
                <a:srgbClr val="13171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844" y="1083686"/>
            <a:ext cx="549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solidFill>
                  <a:srgbClr val="13171C"/>
                </a:solidFill>
              </a:rPr>
              <a:t>Маркет-плейс</a:t>
            </a:r>
            <a:r>
              <a:rPr lang="ru-RU" sz="2800" dirty="0" smtClean="0">
                <a:solidFill>
                  <a:srgbClr val="13171C"/>
                </a:solidFill>
              </a:rPr>
              <a:t> товаров с </a:t>
            </a:r>
            <a:r>
              <a:rPr lang="ru-RU" sz="2800" dirty="0" err="1" smtClean="0">
                <a:solidFill>
                  <a:srgbClr val="13171C"/>
                </a:solidFill>
              </a:rPr>
              <a:t>кэшбэком</a:t>
            </a:r>
            <a:endParaRPr lang="ru-RU" sz="2800" dirty="0">
              <a:solidFill>
                <a:srgbClr val="13171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5839" y="5934753"/>
            <a:ext cx="63661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13171C"/>
                </a:solidFill>
              </a:rPr>
              <a:t>а. Покупатель вводит запрос на живом языке</a:t>
            </a:r>
          </a:p>
          <a:p>
            <a:r>
              <a:rPr lang="ru-RU" sz="1600" dirty="0" smtClean="0">
                <a:solidFill>
                  <a:srgbClr val="13171C"/>
                </a:solidFill>
              </a:rPr>
              <a:t>б. На аукционной основе компании борются за клиента</a:t>
            </a:r>
          </a:p>
          <a:p>
            <a:r>
              <a:rPr lang="ru-RU" sz="1600" dirty="0" smtClean="0">
                <a:solidFill>
                  <a:srgbClr val="13171C"/>
                </a:solidFill>
              </a:rPr>
              <a:t>в. Клиент получает значительный </a:t>
            </a:r>
            <a:r>
              <a:rPr lang="ru-RU" sz="1600" dirty="0" err="1" smtClean="0">
                <a:solidFill>
                  <a:srgbClr val="13171C"/>
                </a:solidFill>
              </a:rPr>
              <a:t>кэшбэк</a:t>
            </a:r>
            <a:r>
              <a:rPr lang="ru-RU" sz="1600" dirty="0" smtClean="0">
                <a:solidFill>
                  <a:srgbClr val="13171C"/>
                </a:solidFill>
              </a:rPr>
              <a:t> после покупки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844" y="5934753"/>
            <a:ext cx="5687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13171C"/>
                </a:solidFill>
              </a:rPr>
              <a:t>а. Рост </a:t>
            </a:r>
            <a:r>
              <a:rPr lang="ru-RU" sz="1600" dirty="0" err="1" smtClean="0">
                <a:solidFill>
                  <a:srgbClr val="13171C"/>
                </a:solidFill>
              </a:rPr>
              <a:t>кэшбэка</a:t>
            </a:r>
            <a:r>
              <a:rPr lang="ru-RU" sz="1600" dirty="0" smtClean="0">
                <a:solidFill>
                  <a:srgbClr val="13171C"/>
                </a:solidFill>
              </a:rPr>
              <a:t> и </a:t>
            </a:r>
            <a:r>
              <a:rPr lang="ru-RU" sz="1600" dirty="0" err="1" smtClean="0">
                <a:solidFill>
                  <a:srgbClr val="13171C"/>
                </a:solidFill>
              </a:rPr>
              <a:t>маржинальности</a:t>
            </a:r>
            <a:r>
              <a:rPr lang="ru-RU" sz="1600" dirty="0" smtClean="0">
                <a:solidFill>
                  <a:srgbClr val="13171C"/>
                </a:solidFill>
              </a:rPr>
              <a:t> за счет аукциона</a:t>
            </a:r>
          </a:p>
          <a:p>
            <a:r>
              <a:rPr lang="ru-RU" sz="1600" dirty="0" smtClean="0">
                <a:solidFill>
                  <a:srgbClr val="13171C"/>
                </a:solidFill>
              </a:rPr>
              <a:t>б. Увеличение количества покупок</a:t>
            </a:r>
          </a:p>
          <a:p>
            <a:r>
              <a:rPr lang="ru-RU" sz="1600" dirty="0" smtClean="0">
                <a:solidFill>
                  <a:srgbClr val="13171C"/>
                </a:solidFill>
              </a:rPr>
              <a:t>в. Улучшение конверсии в платящего пользователя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357" y="1890029"/>
            <a:ext cx="5685107" cy="39564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1591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Будущее сервиса</a:t>
            </a:r>
          </a:p>
        </p:txBody>
      </p:sp>
    </p:spTree>
    <p:extLst>
      <p:ext uri="{BB962C8B-B14F-4D97-AF65-F5344CB8AC3E}">
        <p14:creationId xmlns:p14="http://schemas.microsoft.com/office/powerpoint/2010/main" val="302448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477704">
            <a:off x="5963217" y="-548425"/>
            <a:ext cx="7908311" cy="8646337"/>
          </a:xfrm>
          <a:prstGeom prst="rect">
            <a:avLst/>
          </a:prstGeom>
          <a:solidFill>
            <a:srgbClr val="FFCD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3" y="35249"/>
            <a:ext cx="2419264" cy="10922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522" y="1191244"/>
            <a:ext cx="1605851" cy="2167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927" y="1191244"/>
            <a:ext cx="1574375" cy="2167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393" y="1196250"/>
            <a:ext cx="1583387" cy="2162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37810" y="3544705"/>
            <a:ext cx="36585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13171C"/>
                </a:solidFill>
              </a:rPr>
              <a:t>Сивов</a:t>
            </a:r>
            <a:r>
              <a:rPr lang="ru-RU" b="1" dirty="0" smtClean="0">
                <a:solidFill>
                  <a:srgbClr val="13171C"/>
                </a:solidFill>
              </a:rPr>
              <a:t> Никита</a:t>
            </a:r>
          </a:p>
          <a:p>
            <a:pPr algn="ctr"/>
            <a:r>
              <a:rPr lang="ru-RU" b="1" dirty="0" smtClean="0">
                <a:solidFill>
                  <a:srgbClr val="13171C"/>
                </a:solidFill>
              </a:rPr>
              <a:t>Заместитель генерального директора</a:t>
            </a:r>
          </a:p>
          <a:p>
            <a:pPr algn="ctr"/>
            <a:endParaRPr lang="ru-RU" b="1" dirty="0">
              <a:solidFill>
                <a:srgbClr val="13171C"/>
              </a:solidFill>
            </a:endParaRPr>
          </a:p>
          <a:p>
            <a:pPr algn="ctr"/>
            <a:r>
              <a:rPr lang="ru-RU" dirty="0" smtClean="0">
                <a:solidFill>
                  <a:srgbClr val="13171C"/>
                </a:solidFill>
              </a:rPr>
              <a:t>Более 5 </a:t>
            </a:r>
            <a:r>
              <a:rPr lang="ru-RU" dirty="0">
                <a:solidFill>
                  <a:srgbClr val="13171C"/>
                </a:solidFill>
              </a:rPr>
              <a:t>лет работы в российских и международных компаниях, опыт в управлении продуктом и продуктовом маркетинге</a:t>
            </a:r>
            <a:r>
              <a:rPr lang="ru-RU" dirty="0" smtClean="0">
                <a:solidFill>
                  <a:srgbClr val="13171C"/>
                </a:solidFill>
              </a:rPr>
              <a:t>.</a:t>
            </a:r>
          </a:p>
          <a:p>
            <a:pPr algn="ctr"/>
            <a:endParaRPr lang="ru-RU" dirty="0">
              <a:solidFill>
                <a:srgbClr val="13171C"/>
              </a:solidFill>
            </a:endParaRPr>
          </a:p>
          <a:p>
            <a:pPr algn="ctr"/>
            <a:r>
              <a:rPr lang="ru-RU" b="1" dirty="0">
                <a:solidFill>
                  <a:srgbClr val="13171C"/>
                </a:solidFill>
              </a:rPr>
              <a:t>8 (964) 582-56-85</a:t>
            </a:r>
          </a:p>
          <a:p>
            <a:pPr algn="ctr"/>
            <a:r>
              <a:rPr lang="en-US" b="1" dirty="0" smtClean="0">
                <a:solidFill>
                  <a:srgbClr val="13171C"/>
                </a:solidFill>
              </a:rPr>
              <a:t>nikita.sivov@alme.ru</a:t>
            </a:r>
            <a:endParaRPr lang="ru-RU" b="1" dirty="0">
              <a:solidFill>
                <a:srgbClr val="13171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32012" y="3553210"/>
            <a:ext cx="36585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13171C"/>
                </a:solidFill>
              </a:rPr>
              <a:t>Увечнов</a:t>
            </a:r>
            <a:r>
              <a:rPr lang="ru-RU" b="1" dirty="0" smtClean="0">
                <a:solidFill>
                  <a:srgbClr val="13171C"/>
                </a:solidFill>
              </a:rPr>
              <a:t> Андрей</a:t>
            </a:r>
          </a:p>
          <a:p>
            <a:pPr algn="ctr"/>
            <a:r>
              <a:rPr lang="ru-RU" b="1" dirty="0" smtClean="0">
                <a:solidFill>
                  <a:srgbClr val="13171C"/>
                </a:solidFill>
              </a:rPr>
              <a:t>Генеральный директор</a:t>
            </a:r>
          </a:p>
          <a:p>
            <a:pPr algn="ctr"/>
            <a:endParaRPr lang="ru-RU" b="1" dirty="0" smtClean="0">
              <a:solidFill>
                <a:srgbClr val="13171C"/>
              </a:solidFill>
            </a:endParaRPr>
          </a:p>
          <a:p>
            <a:pPr algn="ctr"/>
            <a:endParaRPr lang="ru-RU" b="1" dirty="0">
              <a:solidFill>
                <a:srgbClr val="13171C"/>
              </a:solidFill>
            </a:endParaRPr>
          </a:p>
          <a:p>
            <a:pPr algn="ctr"/>
            <a:r>
              <a:rPr lang="ru-RU" dirty="0" smtClean="0">
                <a:solidFill>
                  <a:srgbClr val="13171C"/>
                </a:solidFill>
              </a:rPr>
              <a:t>10 </a:t>
            </a:r>
            <a:r>
              <a:rPr lang="ru-RU" dirty="0">
                <a:solidFill>
                  <a:srgbClr val="13171C"/>
                </a:solidFill>
              </a:rPr>
              <a:t>лет работы на рынке E-</a:t>
            </a:r>
            <a:r>
              <a:rPr lang="ru-RU" dirty="0" err="1">
                <a:solidFill>
                  <a:srgbClr val="13171C"/>
                </a:solidFill>
              </a:rPr>
              <a:t>commerce</a:t>
            </a:r>
            <a:r>
              <a:rPr lang="ru-RU" dirty="0">
                <a:solidFill>
                  <a:srgbClr val="13171C"/>
                </a:solidFill>
              </a:rPr>
              <a:t> и </a:t>
            </a:r>
            <a:r>
              <a:rPr lang="ru-RU" dirty="0" err="1">
                <a:solidFill>
                  <a:srgbClr val="13171C"/>
                </a:solidFill>
              </a:rPr>
              <a:t>Digital</a:t>
            </a:r>
            <a:r>
              <a:rPr lang="ru-RU" dirty="0">
                <a:solidFill>
                  <a:srgbClr val="13171C"/>
                </a:solidFill>
              </a:rPr>
              <a:t> </a:t>
            </a:r>
            <a:r>
              <a:rPr lang="ru-RU" dirty="0" err="1">
                <a:solidFill>
                  <a:srgbClr val="13171C"/>
                </a:solidFill>
              </a:rPr>
              <a:t>Marketing</a:t>
            </a:r>
            <a:r>
              <a:rPr lang="ru-RU" dirty="0">
                <a:solidFill>
                  <a:srgbClr val="13171C"/>
                </a:solidFill>
              </a:rPr>
              <a:t>. Большой опыт проектирования сложных IT систем</a:t>
            </a:r>
            <a:r>
              <a:rPr lang="ru-RU" dirty="0" smtClean="0">
                <a:solidFill>
                  <a:srgbClr val="13171C"/>
                </a:solidFill>
              </a:rPr>
              <a:t>.</a:t>
            </a:r>
          </a:p>
          <a:p>
            <a:pPr algn="ctr"/>
            <a:endParaRPr lang="ru-RU" dirty="0">
              <a:solidFill>
                <a:srgbClr val="13171C"/>
              </a:solidFill>
            </a:endParaRPr>
          </a:p>
          <a:p>
            <a:pPr algn="ctr"/>
            <a:r>
              <a:rPr lang="ru-RU" b="1" dirty="0">
                <a:solidFill>
                  <a:srgbClr val="13171C"/>
                </a:solidFill>
              </a:rPr>
              <a:t>8 (926) 538-31-77</a:t>
            </a:r>
            <a:endParaRPr lang="en-US" b="1" dirty="0">
              <a:solidFill>
                <a:srgbClr val="13171C"/>
              </a:solidFill>
            </a:endParaRPr>
          </a:p>
          <a:p>
            <a:pPr algn="ctr"/>
            <a:r>
              <a:rPr lang="en-US" b="1" dirty="0" smtClean="0">
                <a:solidFill>
                  <a:srgbClr val="13171C"/>
                </a:solidFill>
              </a:rPr>
              <a:t>ihellocompany@gmail.com</a:t>
            </a:r>
            <a:endParaRPr lang="ru-RU" b="1" dirty="0">
              <a:solidFill>
                <a:srgbClr val="13171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14838" y="3556571"/>
            <a:ext cx="36585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3171C"/>
                </a:solidFill>
              </a:rPr>
              <a:t>Мирошниченко Алексей</a:t>
            </a:r>
          </a:p>
          <a:p>
            <a:pPr algn="ctr"/>
            <a:r>
              <a:rPr lang="ru-RU" b="1" dirty="0">
                <a:solidFill>
                  <a:srgbClr val="13171C"/>
                </a:solidFill>
              </a:rPr>
              <a:t>Главный разработчик (</a:t>
            </a:r>
            <a:r>
              <a:rPr lang="en-US" b="1" dirty="0" err="1">
                <a:solidFill>
                  <a:srgbClr val="13171C"/>
                </a:solidFill>
              </a:rPr>
              <a:t>TeamLead</a:t>
            </a:r>
            <a:r>
              <a:rPr lang="en-US" b="1" dirty="0">
                <a:solidFill>
                  <a:srgbClr val="13171C"/>
                </a:solidFill>
              </a:rPr>
              <a:t>).</a:t>
            </a:r>
          </a:p>
          <a:p>
            <a:pPr algn="ctr"/>
            <a:endParaRPr lang="ru-RU" b="1" dirty="0" smtClean="0">
              <a:solidFill>
                <a:srgbClr val="13171C"/>
              </a:solidFill>
            </a:endParaRPr>
          </a:p>
          <a:p>
            <a:pPr algn="ctr"/>
            <a:endParaRPr lang="ru-RU" b="1" dirty="0" smtClean="0">
              <a:solidFill>
                <a:srgbClr val="13171C"/>
              </a:solidFill>
            </a:endParaRPr>
          </a:p>
          <a:p>
            <a:pPr algn="ctr"/>
            <a:r>
              <a:rPr lang="ru-RU" dirty="0" err="1" smtClean="0">
                <a:solidFill>
                  <a:srgbClr val="13171C"/>
                </a:solidFill>
              </a:rPr>
              <a:t>Senior</a:t>
            </a:r>
            <a:r>
              <a:rPr lang="ru-RU" dirty="0" smtClean="0">
                <a:solidFill>
                  <a:srgbClr val="13171C"/>
                </a:solidFill>
              </a:rPr>
              <a:t> </a:t>
            </a:r>
            <a:r>
              <a:rPr lang="ru-RU" dirty="0" err="1">
                <a:solidFill>
                  <a:srgbClr val="13171C"/>
                </a:solidFill>
              </a:rPr>
              <a:t>Developer</a:t>
            </a:r>
            <a:r>
              <a:rPr lang="ru-RU" dirty="0">
                <a:solidFill>
                  <a:srgbClr val="13171C"/>
                </a:solidFill>
              </a:rPr>
              <a:t> с 10-ти летним опытом. Разработка высоконагруженных проектов в крупных компаниях.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6958" y="65569"/>
            <a:ext cx="36471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600" dirty="0" smtClean="0">
                <a:solidFill>
                  <a:srgbClr val="13171C"/>
                </a:solidFill>
                <a:latin typeface="Play" panose="020B0000000000000000" pitchFamily="34" charset="0"/>
              </a:rPr>
              <a:t>Команда</a:t>
            </a:r>
            <a:endParaRPr lang="ru-RU" sz="6600" dirty="0">
              <a:solidFill>
                <a:srgbClr val="13171C"/>
              </a:solidFill>
              <a:latin typeface="Play" panose="020B00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75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3400</TotalTime>
  <Words>1249</Words>
  <Application>Microsoft Office PowerPoint</Application>
  <PresentationFormat>Широкоэкранный</PresentationFormat>
  <Paragraphs>242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Play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293</cp:revision>
  <dcterms:created xsi:type="dcterms:W3CDTF">2018-07-19T14:58:42Z</dcterms:created>
  <dcterms:modified xsi:type="dcterms:W3CDTF">2018-09-25T12:38:14Z</dcterms:modified>
</cp:coreProperties>
</file>