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4" r:id="rId10"/>
    <p:sldId id="273" r:id="rId11"/>
    <p:sldId id="257" r:id="rId12"/>
    <p:sldId id="259" r:id="rId13"/>
    <p:sldId id="260" r:id="rId14"/>
    <p:sldId id="271" r:id="rId15"/>
    <p:sldId id="272" r:id="rId16"/>
    <p:sldId id="261" r:id="rId17"/>
    <p:sldId id="26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00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9.9521509999094662E-2"/>
                  <c:y val="0.10462493052863457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9.9218843166253692E-2"/>
                  <c:y val="-0.20838189696094367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032538178734473"/>
                  <c:y val="8.9262809182818065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2791152664994408E-2"/>
                  <c:y val="0.1947263435375867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16837438551679781"/>
                  <c:y val="-6.213678278171123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9.2681980289651814E-2"/>
                  <c:y val="7.7642130672349541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5072675411192844E-2"/>
                  <c:y val="-3.922215713405580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Лист1!$A$2:$A$10</c:f>
              <c:strCache>
                <c:ptCount val="9"/>
                <c:pt idx="0">
                  <c:v>Запрос котировок</c:v>
                </c:pt>
                <c:pt idx="1">
                  <c:v>Открытый аукцион в электронной форме</c:v>
                </c:pt>
                <c:pt idx="2">
                  <c:v>Открытый аукцион</c:v>
                </c:pt>
                <c:pt idx="3">
                  <c:v>Иной однолотовый способ</c:v>
                </c:pt>
                <c:pt idx="4">
                  <c:v>Электронный аукцион</c:v>
                </c:pt>
                <c:pt idx="5">
                  <c:v>Запрос предложений</c:v>
                </c:pt>
                <c:pt idx="6">
                  <c:v>Закрытый аукцион</c:v>
                </c:pt>
                <c:pt idx="7">
                  <c:v>Открытый конкурс</c:v>
                </c:pt>
                <c:pt idx="8">
                  <c:v>Иной способ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803</c:v>
                </c:pt>
                <c:pt idx="1">
                  <c:v>31</c:v>
                </c:pt>
                <c:pt idx="2">
                  <c:v>14</c:v>
                </c:pt>
                <c:pt idx="3">
                  <c:v>1</c:v>
                </c:pt>
                <c:pt idx="4">
                  <c:v>1381</c:v>
                </c:pt>
                <c:pt idx="5">
                  <c:v>327</c:v>
                </c:pt>
                <c:pt idx="6">
                  <c:v>1</c:v>
                </c:pt>
                <c:pt idx="7">
                  <c:v>7</c:v>
                </c:pt>
                <c:pt idx="8">
                  <c:v>240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9.9521509999094662E-2"/>
                  <c:y val="0.10462493052863457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9.5982721375581503E-2"/>
                  <c:y val="-0.1250074144957538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7529371641054559E-2"/>
                  <c:y val="0.11128225937724676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11736307116195405"/>
                  <c:y val="-6.5900824753491035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7.5446900350562632E-2"/>
                  <c:y val="-3.866752690812760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Лист1!$A$2:$A$10</c:f>
              <c:strCache>
                <c:ptCount val="9"/>
                <c:pt idx="0">
                  <c:v>Запрос котировок</c:v>
                </c:pt>
                <c:pt idx="1">
                  <c:v>Открытый аукцион в электронной форме</c:v>
                </c:pt>
                <c:pt idx="2">
                  <c:v>Открытый аукцион</c:v>
                </c:pt>
                <c:pt idx="3">
                  <c:v>Иной однолотовый способ</c:v>
                </c:pt>
                <c:pt idx="4">
                  <c:v>Электронный аукцион</c:v>
                </c:pt>
                <c:pt idx="5">
                  <c:v>Запрос предложений</c:v>
                </c:pt>
                <c:pt idx="6">
                  <c:v>Закрытый аукцион</c:v>
                </c:pt>
                <c:pt idx="7">
                  <c:v>Открытый конкурс</c:v>
                </c:pt>
                <c:pt idx="8">
                  <c:v>Иной способ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198.2</c:v>
                </c:pt>
                <c:pt idx="1">
                  <c:v>13.6</c:v>
                </c:pt>
                <c:pt idx="2">
                  <c:v>7.9</c:v>
                </c:pt>
                <c:pt idx="3">
                  <c:v>1.2</c:v>
                </c:pt>
                <c:pt idx="4">
                  <c:v>564.9</c:v>
                </c:pt>
                <c:pt idx="5">
                  <c:v>103.7</c:v>
                </c:pt>
                <c:pt idx="6">
                  <c:v>325.7</c:v>
                </c:pt>
                <c:pt idx="7">
                  <c:v>4.5999999999999996</c:v>
                </c:pt>
                <c:pt idx="8">
                  <c:v>126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9502F4-EB6B-4C23-8947-73B9F800D16E}" type="datetimeFigureOut">
              <a:rPr lang="ru-RU" smtClean="0"/>
              <a:t>вт 16.10.18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79DEBE-E3E8-43E4-8358-2FCA2B2858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9502F4-EB6B-4C23-8947-73B9F800D16E}" type="datetimeFigureOut">
              <a:rPr lang="ru-RU" smtClean="0"/>
              <a:t>вт 16.10.18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79DEBE-E3E8-43E4-8358-2FCA2B2858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9502F4-EB6B-4C23-8947-73B9F800D16E}" type="datetimeFigureOut">
              <a:rPr lang="ru-RU" smtClean="0"/>
              <a:t>вт 16.10.18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79DEBE-E3E8-43E4-8358-2FCA2B2858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9502F4-EB6B-4C23-8947-73B9F800D16E}" type="datetimeFigureOut">
              <a:rPr lang="ru-RU" smtClean="0"/>
              <a:t>вт 16.10.18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79DEBE-E3E8-43E4-8358-2FCA2B2858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9502F4-EB6B-4C23-8947-73B9F800D16E}" type="datetimeFigureOut">
              <a:rPr lang="ru-RU" smtClean="0"/>
              <a:t>вт 16.10.18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79DEBE-E3E8-43E4-8358-2FCA2B2858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9502F4-EB6B-4C23-8947-73B9F800D16E}" type="datetimeFigureOut">
              <a:rPr lang="ru-RU" smtClean="0"/>
              <a:t>вт 16.10.18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79DEBE-E3E8-43E4-8358-2FCA2B2858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9502F4-EB6B-4C23-8947-73B9F800D16E}" type="datetimeFigureOut">
              <a:rPr lang="ru-RU" smtClean="0"/>
              <a:t>вт 16.10.18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79DEBE-E3E8-43E4-8358-2FCA2B2858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9502F4-EB6B-4C23-8947-73B9F800D16E}" type="datetimeFigureOut">
              <a:rPr lang="ru-RU" smtClean="0"/>
              <a:t>вт 16.10.18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79DEBE-E3E8-43E4-8358-2FCA2B2858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9502F4-EB6B-4C23-8947-73B9F800D16E}" type="datetimeFigureOut">
              <a:rPr lang="ru-RU" smtClean="0"/>
              <a:t>вт 16.10.18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79DEBE-E3E8-43E4-8358-2FCA2B285865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9502F4-EB6B-4C23-8947-73B9F800D16E}" type="datetimeFigureOut">
              <a:rPr lang="ru-RU" smtClean="0"/>
              <a:t>вт 16.10.18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79DEBE-E3E8-43E4-8358-2FCA2B2858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9502F4-EB6B-4C23-8947-73B9F800D16E}" type="datetimeFigureOut">
              <a:rPr lang="ru-RU" smtClean="0"/>
              <a:t>вт 16.10.18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79DEBE-E3E8-43E4-8358-2FCA2B2858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49502F4-EB6B-4C23-8947-73B9F800D16E}" type="datetimeFigureOut">
              <a:rPr lang="ru-RU" smtClean="0"/>
              <a:t>вт 16.10.18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D279DEBE-E3E8-43E4-8358-2FCA2B28586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836712"/>
            <a:ext cx="7772400" cy="1828800"/>
          </a:xfrm>
        </p:spPr>
        <p:txBody>
          <a:bodyPr/>
          <a:lstStyle/>
          <a:p>
            <a:r>
              <a:rPr lang="ru-RU" dirty="0" smtClean="0"/>
              <a:t>Бизнес на </a:t>
            </a:r>
            <a:r>
              <a:rPr lang="ru-RU" dirty="0" err="1" smtClean="0"/>
              <a:t>госзакупках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Проблемы современного бизнеса и пути их решения</a:t>
            </a:r>
            <a:endParaRPr lang="ru-RU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662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520" y="2564904"/>
            <a:ext cx="3029690" cy="2016224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183880" cy="12961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/>
              <a:t>Проблемы современных компаний</a:t>
            </a:r>
            <a:br>
              <a:rPr lang="ru-RU" sz="2800" dirty="0" smtClean="0"/>
            </a:br>
            <a:r>
              <a:rPr lang="ru-RU" sz="2800" dirty="0" smtClean="0"/>
              <a:t>сегмента малого и среднего предпринимательства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1916831"/>
            <a:ext cx="5437232" cy="3965159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ru-RU" sz="2000" dirty="0" smtClean="0"/>
              <a:t>Отсутствие или спад продаж;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ru-RU" sz="2000" dirty="0" smtClean="0"/>
              <a:t>Увеличение расходов на ведение деятельности;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ru-RU" sz="2000" dirty="0" smtClean="0"/>
              <a:t>Высокие рекламные бюджеты;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ru-RU" sz="2000" dirty="0" smtClean="0"/>
              <a:t>Низкая конверсия сайта;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ru-RU" sz="2000" dirty="0" smtClean="0"/>
              <a:t>Зацикленность управляющего персонала на рутинных операциях бизнеса;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ru-RU" sz="2000" dirty="0" smtClean="0"/>
              <a:t>Трата времени, финансовых и трудовых ресурсов на исполнение мелких заказов.</a:t>
            </a:r>
          </a:p>
          <a:p>
            <a:endParaRPr lang="ru-RU" sz="2000" dirty="0" smtClean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97682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Возможности </a:t>
            </a:r>
            <a:br>
              <a:rPr lang="ru-RU" dirty="0" smtClean="0"/>
            </a:br>
            <a:r>
              <a:rPr lang="ru-RU" dirty="0" smtClean="0"/>
              <a:t>развития бизнеса </a:t>
            </a:r>
            <a:br>
              <a:rPr lang="ru-RU" dirty="0" smtClean="0"/>
            </a:br>
            <a:r>
              <a:rPr lang="ru-RU" dirty="0" smtClean="0"/>
              <a:t>на </a:t>
            </a:r>
            <a:r>
              <a:rPr lang="ru-RU" dirty="0" err="1" smtClean="0"/>
              <a:t>госзакупках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55576" y="2420888"/>
            <a:ext cx="2376264" cy="338437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Инвестиции</a:t>
            </a:r>
          </a:p>
          <a:p>
            <a:pPr algn="ctr"/>
            <a:endParaRPr lang="ru-RU" dirty="0"/>
          </a:p>
          <a:p>
            <a:pPr algn="ctr"/>
            <a:r>
              <a:rPr lang="ru-RU" dirty="0" smtClean="0"/>
              <a:t>Предоставление победителям в пользование денежных средств под 20-30% годовых для исполнения крупных контрактов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347864" y="2420640"/>
            <a:ext cx="2376264" cy="338437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Участие</a:t>
            </a:r>
          </a:p>
          <a:p>
            <a:pPr algn="ctr"/>
            <a:endParaRPr lang="ru-RU" dirty="0"/>
          </a:p>
          <a:p>
            <a:pPr algn="ctr"/>
            <a:r>
              <a:rPr lang="ru-RU" dirty="0" smtClean="0"/>
              <a:t>Победа в торгах, заключение контрактов и </a:t>
            </a:r>
            <a:r>
              <a:rPr lang="ru-RU" dirty="0"/>
              <a:t>п</a:t>
            </a:r>
            <a:r>
              <a:rPr lang="ru-RU" dirty="0" smtClean="0"/>
              <a:t>оставка товаров, выполнение работ или оказание услуг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940152" y="2420888"/>
            <a:ext cx="2376264" cy="338437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Снабжение</a:t>
            </a:r>
          </a:p>
          <a:p>
            <a:pPr algn="ctr"/>
            <a:endParaRPr lang="ru-RU" dirty="0"/>
          </a:p>
          <a:p>
            <a:pPr algn="ctr"/>
            <a:r>
              <a:rPr lang="ru-RU" dirty="0" smtClean="0"/>
              <a:t>Продажа товаров и материалов победителям торгов по завышенным ценам с отсрочкой платежа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6292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183880" cy="136815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3 основных аргумента эффективности бизнеса на </a:t>
            </a:r>
            <a:r>
              <a:rPr lang="ru-RU" dirty="0" err="1"/>
              <a:t>госзакупках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2060848"/>
            <a:ext cx="8183880" cy="3744416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1</a:t>
            </a:r>
          </a:p>
          <a:p>
            <a:pPr marL="0" indent="0" algn="ctr">
              <a:buNone/>
            </a:pPr>
            <a:r>
              <a:rPr lang="ru-RU" dirty="0" smtClean="0"/>
              <a:t>Сейчас </a:t>
            </a:r>
            <a:r>
              <a:rPr lang="ru-RU" dirty="0"/>
              <a:t>100% гарантированные деньги для оплаты поставленных товаров, выполненных работ или оказанных услуг есть только у государства.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/>
              <a:t>2</a:t>
            </a:r>
            <a:endParaRPr lang="ru-RU" dirty="0"/>
          </a:p>
          <a:p>
            <a:pPr marL="0" indent="0" algn="ctr">
              <a:buNone/>
            </a:pPr>
            <a:r>
              <a:rPr lang="ru-RU" dirty="0"/>
              <a:t>Не нужно тратиться на маркетинг. Вы сами решаете, с кем, где, когда и по какой цене работать. Есть возможность планировать работу и управлять продажами</a:t>
            </a:r>
            <a:r>
              <a:rPr lang="ru-RU" dirty="0" smtClean="0"/>
              <a:t>.</a:t>
            </a:r>
            <a:endParaRPr lang="ru-RU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/>
              <a:t>3</a:t>
            </a:r>
            <a:endParaRPr lang="ru-RU" dirty="0"/>
          </a:p>
          <a:p>
            <a:pPr marL="0" indent="0" algn="ctr">
              <a:buNone/>
            </a:pPr>
            <a:r>
              <a:rPr lang="ru-RU" dirty="0"/>
              <a:t>Все условия работы четко прописаны в техническом задании и проекте контракта, с которыми Вы можете ознакомится до принятия решения о свершении сделки.</a:t>
            </a:r>
          </a:p>
        </p:txBody>
      </p:sp>
    </p:spTree>
    <p:extLst>
      <p:ext uri="{BB962C8B-B14F-4D97-AF65-F5344CB8AC3E}">
        <p14:creationId xmlns:p14="http://schemas.microsoft.com/office/powerpoint/2010/main" val="2129188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183880" cy="1051560"/>
          </a:xfrm>
        </p:spPr>
        <p:txBody>
          <a:bodyPr>
            <a:noAutofit/>
          </a:bodyPr>
          <a:lstStyle/>
          <a:p>
            <a:r>
              <a:rPr lang="ru-RU" sz="2800" dirty="0" smtClean="0"/>
              <a:t>Государство – крупнейший в стране заказчик товаров, работ и услуг</a:t>
            </a:r>
            <a:endParaRPr lang="ru-RU" sz="2800" dirty="0"/>
          </a:p>
        </p:txBody>
      </p:sp>
      <p:pic>
        <p:nvPicPr>
          <p:cNvPr id="2051" name="Picture 3" descr="C:\Users\User\Desktop\Безымянный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8191679" cy="410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3699287" y="5816204"/>
            <a:ext cx="1728192" cy="576064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ru-RU" b="1" dirty="0" smtClean="0"/>
              <a:t>44-ФЗ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234021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183880" cy="1051560"/>
          </a:xfrm>
        </p:spPr>
        <p:txBody>
          <a:bodyPr>
            <a:noAutofit/>
          </a:bodyPr>
          <a:lstStyle/>
          <a:p>
            <a:r>
              <a:rPr lang="ru-RU" sz="2800" dirty="0" smtClean="0"/>
              <a:t>Государство – крупнейший в стране заказчик товаров, работ и услуг</a:t>
            </a:r>
            <a:endParaRPr lang="ru-RU" sz="2800" dirty="0"/>
          </a:p>
        </p:txBody>
      </p:sp>
      <p:pic>
        <p:nvPicPr>
          <p:cNvPr id="3075" name="Picture 3" descr="C:\Users\User\Desktop\Безымянны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8154590" cy="4116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3680743" y="5791002"/>
            <a:ext cx="1728192" cy="576064"/>
          </a:xfrm>
          <a:prstGeom prst="rect">
            <a:avLst/>
          </a:prstGeom>
        </p:spPr>
        <p:txBody>
          <a:bodyPr vert="horz" lIns="182880" tIns="91440">
            <a:normAutofit fontScale="92500"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ru-RU" b="1" dirty="0" smtClean="0"/>
              <a:t>223-ФЗ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742071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/>
          <p:cNvSpPr/>
          <p:nvPr/>
        </p:nvSpPr>
        <p:spPr>
          <a:xfrm>
            <a:off x="525612" y="1567756"/>
            <a:ext cx="2284267" cy="748146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Общая концепция </a:t>
            </a:r>
            <a:endParaRPr lang="ru-RU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467544" y="620688"/>
            <a:ext cx="8247654" cy="4896544"/>
            <a:chOff x="1971183" y="178053"/>
            <a:chExt cx="8247654" cy="4896544"/>
          </a:xfrm>
        </p:grpSpPr>
        <p:sp useBgFill="1">
          <p:nvSpPr>
            <p:cNvPr id="5" name="Скругленный прямоугольник 4"/>
            <p:cNvSpPr/>
            <p:nvPr/>
          </p:nvSpPr>
          <p:spPr>
            <a:xfrm>
              <a:off x="4401414" y="178053"/>
              <a:ext cx="4100945" cy="91440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“</a:t>
              </a:r>
              <a:r>
                <a:rPr lang="ru-RU" dirty="0" smtClean="0"/>
                <a:t>СОВМЕСТНЫЙ ПРОЕКТ</a:t>
              </a:r>
              <a:r>
                <a:rPr lang="en-US" dirty="0" smtClean="0"/>
                <a:t>”</a:t>
              </a:r>
              <a:endParaRPr lang="ru-RU" dirty="0"/>
            </a:p>
          </p:txBody>
        </p:sp>
        <p:cxnSp>
          <p:nvCxnSpPr>
            <p:cNvPr id="6" name="Прямая со стрелкой 5"/>
            <p:cNvCxnSpPr>
              <a:stCxn id="5" idx="2"/>
              <a:endCxn id="7" idx="0"/>
            </p:cNvCxnSpPr>
            <p:nvPr/>
          </p:nvCxnSpPr>
          <p:spPr>
            <a:xfrm flipH="1">
              <a:off x="3070343" y="1092453"/>
              <a:ext cx="3381544" cy="124565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 useBgFill="1">
          <p:nvSpPr>
            <p:cNvPr id="7" name="Скругленный прямоугольник 6"/>
            <p:cNvSpPr/>
            <p:nvPr/>
          </p:nvSpPr>
          <p:spPr>
            <a:xfrm>
              <a:off x="1971183" y="2338109"/>
              <a:ext cx="2198319" cy="2736488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/>
                <a:t>Аутсорсинг. Полное сопровождение: финансовое планирование, бухгалтерия и тендерный отдел</a:t>
              </a:r>
            </a:p>
          </p:txBody>
        </p:sp>
        <p:cxnSp>
          <p:nvCxnSpPr>
            <p:cNvPr id="8" name="Прямая со стрелкой 7"/>
            <p:cNvCxnSpPr>
              <a:stCxn id="5" idx="2"/>
            </p:cNvCxnSpPr>
            <p:nvPr/>
          </p:nvCxnSpPr>
          <p:spPr>
            <a:xfrm flipH="1">
              <a:off x="5382542" y="1092453"/>
              <a:ext cx="1069345" cy="124565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Прямая со стрелкой 8"/>
            <p:cNvCxnSpPr>
              <a:stCxn id="5" idx="2"/>
              <a:endCxn id="11" idx="0"/>
            </p:cNvCxnSpPr>
            <p:nvPr/>
          </p:nvCxnSpPr>
          <p:spPr>
            <a:xfrm>
              <a:off x="6451887" y="1092453"/>
              <a:ext cx="2811475" cy="124565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 useBgFill="1">
          <p:nvSpPr>
            <p:cNvPr id="10" name="Скругленный прямоугольник 9"/>
            <p:cNvSpPr/>
            <p:nvPr/>
          </p:nvSpPr>
          <p:spPr>
            <a:xfrm>
              <a:off x="4257398" y="2338109"/>
              <a:ext cx="1962257" cy="2736488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/>
                <a:t>Привлечение инвестиций на исполнение обязательств по контрактам</a:t>
              </a:r>
            </a:p>
          </p:txBody>
        </p:sp>
        <p:sp useBgFill="1">
          <p:nvSpPr>
            <p:cNvPr id="11" name="Скругленный прямоугольник 10"/>
            <p:cNvSpPr/>
            <p:nvPr/>
          </p:nvSpPr>
          <p:spPr>
            <a:xfrm>
              <a:off x="8307887" y="2338107"/>
              <a:ext cx="1910950" cy="273649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/>
                <a:t>Подбор поставщиков, подрядчиков, исполнителей</a:t>
              </a:r>
            </a:p>
          </p:txBody>
        </p:sp>
        <p:sp useBgFill="1">
          <p:nvSpPr>
            <p:cNvPr id="12" name="Скругленный прямоугольник 11"/>
            <p:cNvSpPr/>
            <p:nvPr/>
          </p:nvSpPr>
          <p:spPr>
            <a:xfrm>
              <a:off x="6291663" y="2369683"/>
              <a:ext cx="1925973" cy="2704914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/>
                <a:t>Мониторинг заказчиков по 44-ФЗ, 223-ФЗ, коммерческим закупкам</a:t>
              </a:r>
            </a:p>
          </p:txBody>
        </p:sp>
        <p:cxnSp>
          <p:nvCxnSpPr>
            <p:cNvPr id="13" name="Прямая со стрелкой 12"/>
            <p:cNvCxnSpPr>
              <a:stCxn id="5" idx="2"/>
              <a:endCxn id="12" idx="0"/>
            </p:cNvCxnSpPr>
            <p:nvPr/>
          </p:nvCxnSpPr>
          <p:spPr>
            <a:xfrm>
              <a:off x="6451887" y="1092453"/>
              <a:ext cx="802763" cy="127723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45214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180" y="332656"/>
            <a:ext cx="8183880" cy="895161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7 шагов к цели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196752"/>
            <a:ext cx="784887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dirty="0" smtClean="0"/>
              <a:t>Открытие ООО;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dirty="0" smtClean="0"/>
              <a:t>Оформление универсальной электронной цифровой подписи для работы на основных площадках и отдельных ключей для работы на специализированных площадках;</a:t>
            </a:r>
            <a:endParaRPr lang="ru-RU" sz="2000" dirty="0"/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AutoNum type="arabicPeriod" startAt="3"/>
            </a:pPr>
            <a:r>
              <a:rPr lang="ru-RU" sz="2000" dirty="0" smtClean="0"/>
              <a:t>Аккредитация на электронных торговых площадках и открытие </a:t>
            </a:r>
            <a:r>
              <a:rPr lang="ru-RU" sz="2000" dirty="0" err="1" smtClean="0"/>
              <a:t>спецсчета</a:t>
            </a:r>
            <a:r>
              <a:rPr lang="ru-RU" sz="2000" dirty="0" smtClean="0"/>
              <a:t> для участия;</a:t>
            </a:r>
            <a:endParaRPr lang="ru-RU" sz="2000" dirty="0"/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AutoNum type="arabicPeriod" startAt="3"/>
            </a:pPr>
            <a:r>
              <a:rPr lang="ru-RU" sz="2000" dirty="0" smtClean="0"/>
              <a:t>Анализ ниш по отраслям и регионам;</a:t>
            </a:r>
            <a:endParaRPr lang="ru-RU" sz="2000" dirty="0"/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AutoNum type="arabicPeriod" startAt="3"/>
            </a:pPr>
            <a:r>
              <a:rPr lang="ru-RU" sz="2000" dirty="0" smtClean="0"/>
              <a:t>Поиск и просчет тендеров;</a:t>
            </a:r>
            <a:endParaRPr lang="ru-RU" sz="2000" dirty="0"/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AutoNum type="arabicPeriod" startAt="3"/>
            </a:pPr>
            <a:r>
              <a:rPr lang="ru-RU" sz="2000" dirty="0" smtClean="0"/>
              <a:t>Участие и победа в закупках с </a:t>
            </a:r>
            <a:r>
              <a:rPr lang="ru-RU" sz="2000" dirty="0" err="1" smtClean="0"/>
              <a:t>маржинальностью</a:t>
            </a:r>
            <a:r>
              <a:rPr lang="ru-RU" sz="2000" dirty="0" smtClean="0"/>
              <a:t> </a:t>
            </a:r>
            <a:r>
              <a:rPr lang="ru-RU" sz="2000" dirty="0"/>
              <a:t>не мене 25</a:t>
            </a:r>
            <a:r>
              <a:rPr lang="ru-RU" sz="2000" dirty="0" smtClean="0"/>
              <a:t>%; </a:t>
            </a:r>
            <a:endParaRPr lang="ru-RU" sz="2000" dirty="0"/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AutoNum type="arabicPeriod" startAt="3"/>
            </a:pPr>
            <a:r>
              <a:rPr lang="ru-RU" sz="2000" dirty="0" smtClean="0"/>
              <a:t>Исполнение контракта и распределение прибыли.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794703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3131840" y="766124"/>
            <a:ext cx="5280959" cy="4891217"/>
            <a:chOff x="2410690" y="193967"/>
            <a:chExt cx="6650181" cy="6234542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2410690" y="193967"/>
              <a:ext cx="6594763" cy="969818"/>
            </a:xfrm>
            <a:prstGeom prst="round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/>
                <a:t>Находим закупку удовлетворяющую всем заданным критериям (цена, сроки, условия контракта</a:t>
              </a:r>
              <a:r>
                <a:rPr lang="ru-RU" sz="1400" dirty="0" smtClean="0"/>
                <a:t>)</a:t>
              </a:r>
              <a:endParaRPr lang="ru-RU" sz="1400" dirty="0" smtClean="0"/>
            </a:p>
          </p:txBody>
        </p:sp>
        <p:sp>
          <p:nvSpPr>
            <p:cNvPr id="5" name="Скругленный прямоугольник 4"/>
            <p:cNvSpPr/>
            <p:nvPr/>
          </p:nvSpPr>
          <p:spPr>
            <a:xfrm>
              <a:off x="2410690" y="1420095"/>
              <a:ext cx="6594762" cy="1122218"/>
            </a:xfrm>
            <a:prstGeom prst="round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/>
                <a:t>Связываемся с </a:t>
              </a:r>
              <a:r>
                <a:rPr lang="ru-RU" sz="1400" dirty="0" smtClean="0"/>
                <a:t>поставщиками,</a:t>
              </a:r>
              <a:endParaRPr lang="ru-RU" sz="1400" dirty="0" smtClean="0"/>
            </a:p>
            <a:p>
              <a:pPr algn="ctr"/>
              <a:r>
                <a:rPr lang="ru-RU" sz="1400" dirty="0" smtClean="0"/>
                <a:t>проводим </a:t>
              </a:r>
              <a:r>
                <a:rPr lang="ru-RU" sz="1400" dirty="0"/>
                <a:t>детальный анализ закупки </a:t>
              </a:r>
              <a:r>
                <a:rPr lang="ru-RU" sz="1400" dirty="0" smtClean="0"/>
                <a:t> </a:t>
              </a:r>
            </a:p>
            <a:p>
              <a:pPr algn="ctr"/>
              <a:r>
                <a:rPr lang="ru-RU" sz="1400" dirty="0" smtClean="0"/>
                <a:t>(цена, наличие, </a:t>
              </a:r>
              <a:r>
                <a:rPr lang="ru-RU" sz="1400" dirty="0" smtClean="0"/>
                <a:t>качество, </a:t>
              </a:r>
              <a:r>
                <a:rPr lang="ru-RU" sz="1400" dirty="0" smtClean="0"/>
                <a:t>соответствия </a:t>
              </a:r>
              <a:r>
                <a:rPr lang="ru-RU" sz="1400" dirty="0" smtClean="0"/>
                <a:t>требованиям, </a:t>
              </a:r>
              <a:r>
                <a:rPr lang="ru-RU" sz="1400" dirty="0" smtClean="0"/>
                <a:t>логистика</a:t>
              </a:r>
              <a:r>
                <a:rPr lang="ru-RU" sz="1400" dirty="0" smtClean="0"/>
                <a:t>)</a:t>
              </a:r>
              <a:endParaRPr lang="ru-RU" sz="1400" dirty="0"/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2466109" y="2770911"/>
              <a:ext cx="6594762" cy="1205345"/>
            </a:xfrm>
            <a:prstGeom prst="round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/>
                <a:t>Проводим детальный анализ закупки</a:t>
              </a:r>
              <a:endParaRPr lang="en-US" sz="1400" dirty="0" smtClean="0"/>
            </a:p>
            <a:p>
              <a:pPr algn="ctr"/>
              <a:r>
                <a:rPr lang="en-US" sz="1400" dirty="0" smtClean="0"/>
                <a:t>(</a:t>
              </a:r>
              <a:r>
                <a:rPr lang="ru-RU" sz="1400" dirty="0" smtClean="0"/>
                <a:t>анализ возможных конкурентов, демпинг, анализ заказчика</a:t>
              </a:r>
              <a:r>
                <a:rPr lang="ru-RU" sz="1400" dirty="0" smtClean="0"/>
                <a:t>, количество </a:t>
              </a:r>
              <a:r>
                <a:rPr lang="ru-RU" sz="1400" dirty="0"/>
                <a:t>отклонённых </a:t>
              </a:r>
              <a:r>
                <a:rPr lang="ru-RU" sz="1400" dirty="0" smtClean="0"/>
                <a:t>закупок</a:t>
              </a:r>
              <a:r>
                <a:rPr lang="en-US" sz="1400" dirty="0" smtClean="0"/>
                <a:t>)</a:t>
              </a:r>
              <a:endParaRPr lang="ru-RU" sz="1400" dirty="0"/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2410690" y="4184074"/>
              <a:ext cx="6594762" cy="1205345"/>
            </a:xfrm>
            <a:prstGeom prst="round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/>
                <a:t>Подаем заявку на участие в аукционе, с условием падение </a:t>
              </a:r>
              <a:r>
                <a:rPr lang="ru-RU" sz="1400" dirty="0" smtClean="0"/>
                <a:t>цены, при </a:t>
              </a:r>
              <a:r>
                <a:rPr lang="ru-RU" sz="1400" dirty="0" smtClean="0"/>
                <a:t>котором маржинальность не ниже 25</a:t>
              </a:r>
              <a:r>
                <a:rPr lang="ru-RU" sz="1400" dirty="0" smtClean="0"/>
                <a:t>%</a:t>
              </a:r>
              <a:endParaRPr lang="ru-RU" sz="1400" dirty="0"/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2410690" y="5618017"/>
              <a:ext cx="6594762" cy="810492"/>
            </a:xfrm>
            <a:prstGeom prst="round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b"/>
              <a:r>
                <a:rPr lang="ru-RU" sz="1400" dirty="0" smtClean="0"/>
                <a:t>Принимаем участие в </a:t>
              </a:r>
              <a:r>
                <a:rPr lang="ru-RU" sz="1400" dirty="0" smtClean="0"/>
                <a:t>тендере</a:t>
              </a:r>
              <a:endParaRPr lang="ru-RU" sz="1400" dirty="0"/>
            </a:p>
          </p:txBody>
        </p:sp>
        <p:cxnSp>
          <p:nvCxnSpPr>
            <p:cNvPr id="9" name="Прямая со стрелкой 8"/>
            <p:cNvCxnSpPr>
              <a:stCxn id="4" idx="2"/>
              <a:endCxn id="5" idx="0"/>
            </p:cNvCxnSpPr>
            <p:nvPr/>
          </p:nvCxnSpPr>
          <p:spPr>
            <a:xfrm flipH="1">
              <a:off x="5708071" y="1163785"/>
              <a:ext cx="1" cy="25631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 стрелкой 9"/>
            <p:cNvCxnSpPr/>
            <p:nvPr/>
          </p:nvCxnSpPr>
          <p:spPr>
            <a:xfrm flipH="1">
              <a:off x="5708070" y="2563093"/>
              <a:ext cx="1" cy="25631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 стрелкой 10"/>
            <p:cNvCxnSpPr/>
            <p:nvPr/>
          </p:nvCxnSpPr>
          <p:spPr>
            <a:xfrm flipH="1">
              <a:off x="5708069" y="3948544"/>
              <a:ext cx="1" cy="25631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 стрелкой 11"/>
            <p:cNvCxnSpPr/>
            <p:nvPr/>
          </p:nvCxnSpPr>
          <p:spPr>
            <a:xfrm flipH="1">
              <a:off x="5680361" y="5361707"/>
              <a:ext cx="1" cy="25631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Горизонтальный свиток 13"/>
          <p:cNvSpPr/>
          <p:nvPr/>
        </p:nvSpPr>
        <p:spPr>
          <a:xfrm>
            <a:off x="549524" y="2886571"/>
            <a:ext cx="2284267" cy="748146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r>
              <a:rPr lang="ru-RU" dirty="0" smtClean="0"/>
              <a:t>Схема взаимодействия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6937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83568" y="692696"/>
            <a:ext cx="7772400" cy="796070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mtClean="0"/>
              <a:t>Анализ ниши</a:t>
            </a:r>
            <a:endParaRPr lang="ru-RU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611560" y="1556792"/>
            <a:ext cx="7772400" cy="4392488"/>
          </a:xfrm>
          <a:prstGeom prst="rect">
            <a:avLst/>
          </a:prstGeom>
        </p:spPr>
        <p:txBody>
          <a:bodyPr vert="horz" lIns="182880" tIns="91440">
            <a:normAutofit fontScale="77500" lnSpcReduction="20000"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ru-RU" b="1" dirty="0" smtClean="0"/>
              <a:t>Поставка сантехнического оборудования и материалов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Уральский федеральный округ:</a:t>
            </a:r>
          </a:p>
          <a:p>
            <a:pPr marL="0" indent="0">
              <a:buNone/>
            </a:pPr>
            <a:r>
              <a:rPr lang="ru-RU" dirty="0" smtClean="0"/>
              <a:t>Свердловская область</a:t>
            </a:r>
          </a:p>
          <a:p>
            <a:pPr marL="0" indent="0">
              <a:buNone/>
            </a:pPr>
            <a:r>
              <a:rPr lang="ru-RU" dirty="0" smtClean="0"/>
              <a:t>Челябинская область 	</a:t>
            </a:r>
          </a:p>
          <a:p>
            <a:pPr marL="0" indent="0">
              <a:buNone/>
            </a:pPr>
            <a:r>
              <a:rPr lang="ru-RU" dirty="0" smtClean="0"/>
              <a:t>Ханты-Мансийский АО</a:t>
            </a:r>
          </a:p>
          <a:p>
            <a:pPr marL="0" indent="0">
              <a:buNone/>
            </a:pPr>
            <a:r>
              <a:rPr lang="ru-RU" dirty="0" smtClean="0"/>
              <a:t>Тюменская область 	</a:t>
            </a:r>
          </a:p>
          <a:p>
            <a:pPr marL="0" indent="0">
              <a:buNone/>
            </a:pPr>
            <a:r>
              <a:rPr lang="ru-RU" dirty="0" smtClean="0"/>
              <a:t>Ямало-Ненецкий АО	</a:t>
            </a:r>
          </a:p>
          <a:p>
            <a:pPr marL="0" indent="0">
              <a:buNone/>
            </a:pPr>
            <a:r>
              <a:rPr lang="ru-RU" dirty="0" smtClean="0"/>
              <a:t>Курганская область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Период: с 01.01.2017 по 30.09.2018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Начальная цена закупки до 2 000 000,00 руб.	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6113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183880" cy="1051560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Поставка </a:t>
            </a:r>
            <a:r>
              <a:rPr lang="ru-RU" sz="2000" dirty="0" err="1" smtClean="0">
                <a:solidFill>
                  <a:schemeClr val="tx1"/>
                </a:solidFill>
              </a:rPr>
              <a:t>сантехнитеских</a:t>
            </a:r>
            <a:r>
              <a:rPr lang="ru-RU" sz="2000" dirty="0" smtClean="0">
                <a:solidFill>
                  <a:schemeClr val="tx1"/>
                </a:solidFill>
              </a:rPr>
              <a:t> товаров и материалов 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за период с 01.01.2017 по 30.09.2018 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с начальной до 2 </a:t>
            </a:r>
            <a:r>
              <a:rPr lang="ru-RU" sz="2000" dirty="0" err="1" smtClean="0">
                <a:solidFill>
                  <a:schemeClr val="tx1"/>
                </a:solidFill>
              </a:rPr>
              <a:t>млн.руб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4388336"/>
              </p:ext>
            </p:extLst>
          </p:nvPr>
        </p:nvGraphicFramePr>
        <p:xfrm>
          <a:off x="539552" y="1628801"/>
          <a:ext cx="8064895" cy="2520280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1429099"/>
                <a:gridCol w="2601736"/>
                <a:gridCol w="1430713"/>
                <a:gridCol w="2603347"/>
              </a:tblGrid>
              <a:tr h="491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2805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Тендеров 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1758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Участников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764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21,9%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Среднее падение цены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89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Контрактов без снижения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764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3,5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Среднее количество участников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89,5%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Процент допусков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764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363,8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тыс. ₽ Средняя цена контракта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588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Постоянных поставщиков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3410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183880" cy="1051560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Поставка </a:t>
            </a:r>
            <a:r>
              <a:rPr lang="ru-RU" sz="2000" dirty="0" err="1">
                <a:solidFill>
                  <a:schemeClr val="tx1"/>
                </a:solidFill>
              </a:rPr>
              <a:t>сантехнитеских</a:t>
            </a:r>
            <a:r>
              <a:rPr lang="ru-RU" sz="2000" dirty="0">
                <a:solidFill>
                  <a:schemeClr val="tx1"/>
                </a:solidFill>
              </a:rPr>
              <a:t> товаров и материалов 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за период с 01.01.2017 по 30.09.2018 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с начальной до 2 </a:t>
            </a:r>
            <a:r>
              <a:rPr lang="ru-RU" sz="2000" dirty="0" err="1">
                <a:solidFill>
                  <a:schemeClr val="tx1"/>
                </a:solidFill>
              </a:rPr>
              <a:t>млн.руб</a:t>
            </a:r>
            <a:r>
              <a:rPr lang="ru-RU" sz="2000" dirty="0">
                <a:solidFill>
                  <a:schemeClr val="tx1"/>
                </a:solidFill>
              </a:rPr>
              <a:t>.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Количество и суммы размещенных тендеров</a:t>
            </a: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7459415"/>
              </p:ext>
            </p:extLst>
          </p:nvPr>
        </p:nvGraphicFramePr>
        <p:xfrm>
          <a:off x="539552" y="1988840"/>
          <a:ext cx="8064896" cy="37171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13086"/>
                <a:gridCol w="1762819"/>
                <a:gridCol w="1513086"/>
                <a:gridCol w="1762819"/>
                <a:gridCol w="1513086"/>
              </a:tblGrid>
              <a:tr h="2635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 smtClean="0">
                          <a:effectLst/>
                        </a:rPr>
                        <a:t>месяц</a:t>
                      </a:r>
                      <a:endParaRPr lang="ru-RU" sz="13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2017</a:t>
                      </a:r>
                      <a:endParaRPr lang="ru-RU" sz="13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2018</a:t>
                      </a:r>
                      <a:endParaRPr lang="ru-RU" sz="13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35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 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сумма в ₽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кол-во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сумма в ₽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кол-во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635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u="none" strike="noStrike">
                          <a:effectLst/>
                        </a:rPr>
                        <a:t>январь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17 433 985,00 ₽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38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15 014 832,00 ₽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38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635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u="none" strike="noStrike">
                          <a:effectLst/>
                        </a:rPr>
                        <a:t>февраль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16 280 658,00 ₽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32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81 340 090,00 ₽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119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635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u="none" strike="noStrike">
                          <a:effectLst/>
                        </a:rPr>
                        <a:t>март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39 522 616,00 ₽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124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60 250 185,00 ₽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132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663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u="none" strike="noStrike">
                          <a:effectLst/>
                        </a:rPr>
                        <a:t>апрель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43 621 721,00 ₽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167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103 140 457,00 ₽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192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u="none" strike="noStrike">
                          <a:effectLst/>
                        </a:rPr>
                        <a:t>май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54 529 591,00 ₽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174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108 511 028,00 ₽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215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635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u="none" strike="noStrike">
                          <a:effectLst/>
                        </a:rPr>
                        <a:t>июнь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53 807 222,00 ₽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164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44 555 879,00 ₽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168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635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u="none" strike="noStrike">
                          <a:effectLst/>
                        </a:rPr>
                        <a:t>июль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48 044 033,00 ₽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</a:rPr>
                        <a:t>162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40 190 641,00 ₽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136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635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u="none" strike="noStrike">
                          <a:effectLst/>
                        </a:rPr>
                        <a:t>август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42 357 677,00 ₽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155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61 894 801,00 ₽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166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635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u="none" strike="noStrike">
                          <a:effectLst/>
                        </a:rPr>
                        <a:t>сентябрь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30 657 715,00 ₽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124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24 036 110,00 ₽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109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635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u="none" strike="noStrike">
                          <a:effectLst/>
                        </a:rPr>
                        <a:t>октябрь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39 041 808,00 ₽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131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-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-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635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u="none" strike="noStrike">
                          <a:effectLst/>
                        </a:rPr>
                        <a:t>ноябрь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45 424 254,00 ₽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152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-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-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635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u="none" strike="noStrike">
                          <a:effectLst/>
                        </a:rPr>
                        <a:t>декабрь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50 701 627,00 ₽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107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-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</a:rPr>
                        <a:t>-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64311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49248"/>
            <a:ext cx="8183880" cy="1051560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Поставка </a:t>
            </a:r>
            <a:r>
              <a:rPr lang="ru-RU" sz="2000" dirty="0" err="1" smtClean="0">
                <a:solidFill>
                  <a:schemeClr val="tx1"/>
                </a:solidFill>
              </a:rPr>
              <a:t>сантехнитеских</a:t>
            </a:r>
            <a:r>
              <a:rPr lang="ru-RU" sz="2000" dirty="0" smtClean="0">
                <a:solidFill>
                  <a:schemeClr val="tx1"/>
                </a:solidFill>
              </a:rPr>
              <a:t> товаров и материалов 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за период с 01.01.2017 по 30.09.2018 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с начальной до 2 </a:t>
            </a:r>
            <a:r>
              <a:rPr lang="ru-RU" sz="2000" dirty="0" err="1" smtClean="0">
                <a:solidFill>
                  <a:schemeClr val="tx1"/>
                </a:solidFill>
              </a:rPr>
              <a:t>млн.руб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Способы закупок</a:t>
            </a: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9176244"/>
              </p:ext>
            </p:extLst>
          </p:nvPr>
        </p:nvGraphicFramePr>
        <p:xfrm>
          <a:off x="611560" y="1700808"/>
          <a:ext cx="7992888" cy="424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96444"/>
                <a:gridCol w="1332148"/>
                <a:gridCol w="2664296"/>
              </a:tblGrid>
              <a:tr h="2931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Типы извещений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Кол-во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Сумма в ₽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</a:tr>
              <a:tr h="2931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</a:rPr>
                        <a:t>Запрос котировок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803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198,2 млн, ₽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931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</a:rPr>
                        <a:t>Открытый аукцион в электронной форме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31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13,6 млн, ₽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931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</a:rPr>
                        <a:t>Открытый аукцион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14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7,9 млн, ₽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931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>
                          <a:effectLst/>
                        </a:rPr>
                        <a:t>Иной однолотовый способ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1,2 млн, ₽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931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>
                          <a:effectLst/>
                        </a:rPr>
                        <a:t>Электронный аукцион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1381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564,9 млн, ₽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931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>
                          <a:effectLst/>
                        </a:rPr>
                        <a:t>Запрос предложений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327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103,7 млн, ₽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931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>
                          <a:effectLst/>
                        </a:rPr>
                        <a:t>Закрытый аукцион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325,7 </a:t>
                      </a:r>
                      <a:r>
                        <a:rPr lang="ru-RU" sz="1400" b="1" u="none" strike="noStrike" dirty="0" err="1">
                          <a:effectLst/>
                        </a:rPr>
                        <a:t>тыс</a:t>
                      </a:r>
                      <a:r>
                        <a:rPr lang="ru-RU" sz="1400" b="1" u="none" strike="noStrike" dirty="0">
                          <a:effectLst/>
                        </a:rPr>
                        <a:t>, ₽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931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>
                          <a:effectLst/>
                        </a:rPr>
                        <a:t>Открытый конкурс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</a:rPr>
                        <a:t>7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4,6 млн, ₽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931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>
                          <a:effectLst/>
                        </a:rPr>
                        <a:t>Иной способ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</a:rPr>
                        <a:t>240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126,0 млн, ₽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931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Закон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Кол-во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Сумма в ₽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0070C0"/>
                    </a:solidFill>
                  </a:tcPr>
                </a:tc>
              </a:tr>
              <a:tr h="2931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Прочие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</a:rPr>
                        <a:t>210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35,3 млн, ₽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931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>
                          <a:effectLst/>
                        </a:rPr>
                        <a:t>44ФЗ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</a:rPr>
                        <a:t>1884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637,0 млн, ₽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931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>
                          <a:effectLst/>
                        </a:rPr>
                        <a:t>223ФЗ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</a:rPr>
                        <a:t>711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348,0 млн, ₽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2853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2603564"/>
              </p:ext>
            </p:extLst>
          </p:nvPr>
        </p:nvGraphicFramePr>
        <p:xfrm>
          <a:off x="635048" y="1772816"/>
          <a:ext cx="7848872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467544" y="649248"/>
            <a:ext cx="8183880" cy="105156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Поставка </a:t>
            </a:r>
            <a:r>
              <a:rPr lang="ru-RU" sz="2000" dirty="0" err="1" smtClean="0">
                <a:solidFill>
                  <a:schemeClr val="tx1"/>
                </a:solidFill>
              </a:rPr>
              <a:t>сантехнитеских</a:t>
            </a:r>
            <a:r>
              <a:rPr lang="ru-RU" sz="2000" dirty="0" smtClean="0">
                <a:solidFill>
                  <a:schemeClr val="tx1"/>
                </a:solidFill>
              </a:rPr>
              <a:t> товаров и материалов 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за период с 01.01.2017 по 30.09.2018 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с начальной до 2 </a:t>
            </a:r>
            <a:r>
              <a:rPr lang="ru-RU" sz="2000" dirty="0" err="1" smtClean="0">
                <a:solidFill>
                  <a:schemeClr val="tx1"/>
                </a:solidFill>
              </a:rPr>
              <a:t>млн.руб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Способы закупок: количество процедур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1827271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3517711"/>
              </p:ext>
            </p:extLst>
          </p:nvPr>
        </p:nvGraphicFramePr>
        <p:xfrm>
          <a:off x="488628" y="1960280"/>
          <a:ext cx="7611764" cy="38764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480492" y="908720"/>
            <a:ext cx="8183880" cy="105156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Поставка </a:t>
            </a:r>
            <a:r>
              <a:rPr lang="ru-RU" sz="2000" dirty="0" err="1" smtClean="0">
                <a:solidFill>
                  <a:schemeClr val="tx1"/>
                </a:solidFill>
              </a:rPr>
              <a:t>сантехнитеских</a:t>
            </a:r>
            <a:r>
              <a:rPr lang="ru-RU" sz="2000" dirty="0" smtClean="0">
                <a:solidFill>
                  <a:schemeClr val="tx1"/>
                </a:solidFill>
              </a:rPr>
              <a:t> товаров и материалов 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за период с 01.01.2017 по 30.09.2018 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с начальной до 2 </a:t>
            </a:r>
            <a:r>
              <a:rPr lang="ru-RU" sz="2000" dirty="0" err="1" smtClean="0">
                <a:solidFill>
                  <a:schemeClr val="tx1"/>
                </a:solidFill>
              </a:rPr>
              <a:t>млн.руб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Способы закупок: суммарная стоимость торгов, </a:t>
            </a:r>
            <a:r>
              <a:rPr lang="ru-RU" sz="2000" dirty="0" err="1" smtClean="0">
                <a:solidFill>
                  <a:schemeClr val="tx1"/>
                </a:solidFill>
              </a:rPr>
              <a:t>млн.руб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8604321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8824267"/>
              </p:ext>
            </p:extLst>
          </p:nvPr>
        </p:nvGraphicFramePr>
        <p:xfrm>
          <a:off x="683568" y="1844824"/>
          <a:ext cx="3098801" cy="34630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9069"/>
                <a:gridCol w="2119732"/>
              </a:tblGrid>
              <a:tr h="2760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%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Кол-во тендеров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760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</a:rPr>
                        <a:t>Без сниж.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</a:rPr>
                        <a:t>89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760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</a:rPr>
                        <a:t>0-10%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</a:rPr>
                        <a:t>504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760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</a:rPr>
                        <a:t>11-20%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</a:rPr>
                        <a:t>335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760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</a:rPr>
                        <a:t>21-30%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</a:rPr>
                        <a:t>291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760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</a:rPr>
                        <a:t>31-40%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</a:rPr>
                        <a:t>236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760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</a:rPr>
                        <a:t>41-50%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</a:rPr>
                        <a:t>166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760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</a:rPr>
                        <a:t>51-60%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</a:rPr>
                        <a:t>82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760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61-70%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</a:rPr>
                        <a:t>32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760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</a:rPr>
                        <a:t>71-80%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</a:rPr>
                        <a:t>12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760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</a:rPr>
                        <a:t>81-90%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</a:rPr>
                        <a:t>2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760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</a:rPr>
                        <a:t>91-99%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467544" y="649248"/>
            <a:ext cx="8183880" cy="105156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Поставка </a:t>
            </a:r>
            <a:r>
              <a:rPr lang="ru-RU" sz="2000" dirty="0" err="1" smtClean="0">
                <a:solidFill>
                  <a:schemeClr val="tx1"/>
                </a:solidFill>
              </a:rPr>
              <a:t>сантехнитеских</a:t>
            </a:r>
            <a:r>
              <a:rPr lang="ru-RU" sz="2000" dirty="0" smtClean="0">
                <a:solidFill>
                  <a:schemeClr val="tx1"/>
                </a:solidFill>
              </a:rPr>
              <a:t> товаров и материалов 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за период с 01.01.2017 по 30.09.2018 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с начальной до 2 </a:t>
            </a:r>
            <a:r>
              <a:rPr lang="ru-RU" sz="2000" dirty="0" err="1" smtClean="0">
                <a:solidFill>
                  <a:schemeClr val="tx1"/>
                </a:solidFill>
              </a:rPr>
              <a:t>млн.руб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% снижения цены на торгах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076867" y="1844824"/>
            <a:ext cx="351946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Большая часть контрактов выиграна со снижением от начальной цены не больше 21%. 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Около 3% от всех заказов выиграны без снижения цены.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83903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467544" y="649248"/>
            <a:ext cx="8183880" cy="105156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Поставка </a:t>
            </a:r>
            <a:r>
              <a:rPr lang="ru-RU" sz="2000" dirty="0" err="1" smtClean="0">
                <a:solidFill>
                  <a:schemeClr val="tx1"/>
                </a:solidFill>
              </a:rPr>
              <a:t>сантехнитеских</a:t>
            </a:r>
            <a:r>
              <a:rPr lang="ru-RU" sz="2000" dirty="0" smtClean="0">
                <a:solidFill>
                  <a:schemeClr val="tx1"/>
                </a:solidFill>
              </a:rPr>
              <a:t> товаров и материалов 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за период с 01.01.2017 по 30.09.2018 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с начальной до 2 </a:t>
            </a:r>
            <a:r>
              <a:rPr lang="ru-RU" sz="2000" dirty="0" err="1" smtClean="0">
                <a:solidFill>
                  <a:schemeClr val="tx1"/>
                </a:solidFill>
              </a:rPr>
              <a:t>млн.руб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Крупнейшие конкуренты</a:t>
            </a: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5098902"/>
              </p:ext>
            </p:extLst>
          </p:nvPr>
        </p:nvGraphicFramePr>
        <p:xfrm>
          <a:off x="503237" y="1672356"/>
          <a:ext cx="8029203" cy="41576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36515"/>
                <a:gridCol w="1008112"/>
                <a:gridCol w="792088"/>
                <a:gridCol w="1296144"/>
                <a:gridCol w="1152128"/>
                <a:gridCol w="1944216"/>
              </a:tblGrid>
              <a:tr h="535483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Название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Кол-во участий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Кол-во побед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Процент побед</a:t>
                      </a:r>
                      <a:endParaRPr lang="ru-RU" sz="12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 smtClean="0">
                          <a:effectLst/>
                        </a:rPr>
                        <a:t>Средний </a:t>
                      </a:r>
                      <a:r>
                        <a:rPr lang="ru-RU" sz="1200" u="none" strike="noStrike" dirty="0">
                          <a:effectLst/>
                        </a:rPr>
                        <a:t>% снижения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Контрактов на сумму</a:t>
                      </a:r>
                      <a:endParaRPr lang="ru-RU" sz="12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</a:tr>
              <a:tr h="314989">
                <a:tc>
                  <a:txBody>
                    <a:bodyPr/>
                    <a:lstStyle/>
                    <a:p>
                      <a:pPr algn="l" fontAlgn="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ООО "ВЕЛОКС"</a:t>
                      </a:r>
                      <a:endParaRPr lang="ru-RU" sz="1200" b="0" i="0" u="none" strike="noStrike" dirty="0">
                        <a:solidFill>
                          <a:srgbClr val="0066B3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21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15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71,43%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2,56%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7 171 644,40 ₽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</a:tr>
              <a:tr h="314989">
                <a:tc>
                  <a:txBody>
                    <a:bodyPr/>
                    <a:lstStyle/>
                    <a:p>
                      <a:pPr algn="l" fontAlgn="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ООО "АКВА-СНАБ"</a:t>
                      </a:r>
                      <a:endParaRPr lang="ru-RU" sz="1200" b="0" i="0" u="none" strike="noStrike" dirty="0">
                        <a:solidFill>
                          <a:srgbClr val="0066B3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91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31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34,07%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35,16%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6 205 596,77 ₽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</a:tr>
              <a:tr h="314989">
                <a:tc>
                  <a:txBody>
                    <a:bodyPr/>
                    <a:lstStyle/>
                    <a:p>
                      <a:pPr algn="l" fontAlgn="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ООО "ИНЖЕНЕРНЫЕ СИСТЕМЫ"</a:t>
                      </a:r>
                      <a:endParaRPr lang="ru-RU" sz="1200" b="0" i="0" u="none" strike="noStrike" dirty="0">
                        <a:solidFill>
                          <a:srgbClr val="0066B3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93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18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19,35%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41,8%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2 899 000,47 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</a:tr>
              <a:tr h="314989">
                <a:tc>
                  <a:txBody>
                    <a:bodyPr/>
                    <a:lstStyle/>
                    <a:p>
                      <a:pPr algn="l" fontAlgn="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ООО "САНТЕХКОМПЛЕКТ-ТАГИЛ"</a:t>
                      </a:r>
                      <a:endParaRPr lang="ru-RU" sz="1200" b="0" i="0" u="none" strike="noStrike" dirty="0">
                        <a:solidFill>
                          <a:srgbClr val="0066B3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25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14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56,0%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8,45%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2 419 723,64 ₽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</a:tr>
              <a:tr h="314989">
                <a:tc>
                  <a:txBody>
                    <a:bodyPr/>
                    <a:lstStyle/>
                    <a:p>
                      <a:pPr algn="l" fontAlgn="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ООО  "ЭКОСФЕРА ЕКАТЕРИНБУРГ"</a:t>
                      </a:r>
                      <a:endParaRPr lang="ru-RU" sz="1200" b="0" i="0" u="none" strike="noStrike" dirty="0">
                        <a:solidFill>
                          <a:srgbClr val="0066B3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76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18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23,68%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17,09%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1 230 868,56 ₽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</a:tr>
              <a:tr h="314989">
                <a:tc>
                  <a:txBody>
                    <a:bodyPr/>
                    <a:lstStyle/>
                    <a:p>
                      <a:pPr algn="l" fontAlgn="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ООО "БОСО"</a:t>
                      </a:r>
                      <a:endParaRPr lang="ru-RU" sz="1200" b="0" i="0" u="none" strike="noStrike" dirty="0">
                        <a:solidFill>
                          <a:srgbClr val="0066B3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20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30,0%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31,01%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898 559,91 ₽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</a:tr>
              <a:tr h="501451">
                <a:tc>
                  <a:txBody>
                    <a:bodyPr/>
                    <a:lstStyle/>
                    <a:p>
                      <a:pPr algn="l" fontAlgn="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Общество с ограниченной ответственностью «Вентиль»</a:t>
                      </a:r>
                      <a:endParaRPr lang="ru-RU" sz="1200" b="0" i="0" u="none" strike="noStrike" dirty="0">
                        <a:solidFill>
                          <a:srgbClr val="0066B3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27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18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66,67%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30,05%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853 227,83 ₽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</a:tr>
              <a:tr h="314989">
                <a:tc>
                  <a:txBody>
                    <a:bodyPr/>
                    <a:lstStyle/>
                    <a:p>
                      <a:pPr algn="l" fontAlgn="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ООО "ЗЛАТРЕСУРС"</a:t>
                      </a:r>
                      <a:endParaRPr lang="ru-RU" sz="1200" b="0" i="0" u="none" strike="noStrike" dirty="0">
                        <a:solidFill>
                          <a:srgbClr val="0066B3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24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11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45,83%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11,43%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707 026,06 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</a:tr>
              <a:tr h="314989">
                <a:tc>
                  <a:txBody>
                    <a:bodyPr/>
                    <a:lstStyle/>
                    <a:p>
                      <a:pPr algn="l" fontAlgn="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ООО "СТКУ"</a:t>
                      </a:r>
                      <a:endParaRPr lang="ru-RU" sz="1200" b="0" i="0" u="none" strike="noStrike" dirty="0">
                        <a:solidFill>
                          <a:srgbClr val="0066B3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42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9,52%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12,62%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599 671,68 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895" marR="8895" marT="889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81428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151</TotalTime>
  <Words>958</Words>
  <Application>Microsoft Office PowerPoint</Application>
  <PresentationFormat>Экран (4:3)</PresentationFormat>
  <Paragraphs>301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Аспект</vt:lpstr>
      <vt:lpstr>Бизнес на госзакупках</vt:lpstr>
      <vt:lpstr>Проблемы современных компаний сегмента малого и среднего предпринимательства</vt:lpstr>
      <vt:lpstr>Возможности  развития бизнеса  на госзакупках</vt:lpstr>
      <vt:lpstr>3 основных аргумента эффективности бизнеса на госзакупках</vt:lpstr>
      <vt:lpstr>Государство – крупнейший в стране заказчик товаров, работ и услуг</vt:lpstr>
      <vt:lpstr>Государство – крупнейший в стране заказчик товаров, работ и услуг</vt:lpstr>
      <vt:lpstr>Презентация PowerPoint</vt:lpstr>
      <vt:lpstr>7 шагов к цели</vt:lpstr>
      <vt:lpstr>Презентация PowerPoint</vt:lpstr>
      <vt:lpstr>Презентация PowerPoint</vt:lpstr>
      <vt:lpstr>Поставка сантехнитеских товаров и материалов  за период с 01.01.2017 по 30.09.2018  с начальной до 2 млн.руб.</vt:lpstr>
      <vt:lpstr>Поставка сантехнитеских товаров и материалов  за период с 01.01.2017 по 30.09.2018  с начальной до 2 млн.руб. Количество и суммы размещенных тендеров</vt:lpstr>
      <vt:lpstr>Поставка сантехнитеских товаров и материалов  за период с 01.01.2017 по 30.09.2018  с начальной до 2 млн.руб. Способы закупок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ниши</dc:title>
  <dc:creator>Пользователь</dc:creator>
  <cp:lastModifiedBy>Пользователь</cp:lastModifiedBy>
  <cp:revision>50</cp:revision>
  <dcterms:created xsi:type="dcterms:W3CDTF">2018-10-11T17:56:02Z</dcterms:created>
  <dcterms:modified xsi:type="dcterms:W3CDTF">2018-10-15T19:57:19Z</dcterms:modified>
</cp:coreProperties>
</file>