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63" r:id="rId1"/>
  </p:sldMasterIdLst>
  <p:sldIdLst>
    <p:sldId id="256" r:id="rId2"/>
    <p:sldId id="257" r:id="rId3"/>
    <p:sldId id="258" r:id="rId4"/>
    <p:sldId id="274" r:id="rId5"/>
    <p:sldId id="275" r:id="rId6"/>
    <p:sldId id="261" r:id="rId7"/>
    <p:sldId id="262" r:id="rId8"/>
    <p:sldId id="263" r:id="rId9"/>
    <p:sldId id="264" r:id="rId10"/>
    <p:sldId id="265" r:id="rId11"/>
    <p:sldId id="270" r:id="rId12"/>
    <p:sldId id="266" r:id="rId13"/>
    <p:sldId id="272" r:id="rId14"/>
    <p:sldId id="273" r:id="rId15"/>
    <p:sldId id="268" r:id="rId16"/>
    <p:sldId id="269" r:id="rId17"/>
    <p:sldId id="271" r:id="rId18"/>
    <p:sldId id="276" r:id="rId19"/>
    <p:sldId id="277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7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2/15/2023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6907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2/15/2023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2594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2/15/2023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65841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smtClean="0"/>
              <a:t>2/15/2023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80354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2/15/2023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53003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2/15/2023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51055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2/15/2023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77474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t>2/15/2023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42785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2/15/2023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73640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2/15/2023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00793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2/15/2023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285331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2/15/2023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766275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2/15/2023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56365848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2/15/2023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31506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smtClean="0"/>
              <a:t>2/15/2023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798397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2/15/2023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60343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2/15/2023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01975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4" r:id="rId1"/>
    <p:sldLayoutId id="2147483765" r:id="rId2"/>
    <p:sldLayoutId id="2147483766" r:id="rId3"/>
    <p:sldLayoutId id="2147483767" r:id="rId4"/>
    <p:sldLayoutId id="2147483768" r:id="rId5"/>
    <p:sldLayoutId id="2147483769" r:id="rId6"/>
    <p:sldLayoutId id="2147483770" r:id="rId7"/>
    <p:sldLayoutId id="2147483771" r:id="rId8"/>
    <p:sldLayoutId id="2147483772" r:id="rId9"/>
    <p:sldLayoutId id="2147483773" r:id="rId10"/>
    <p:sldLayoutId id="2147483774" r:id="rId11"/>
    <p:sldLayoutId id="2147483775" r:id="rId12"/>
    <p:sldLayoutId id="2147483776" r:id="rId13"/>
    <p:sldLayoutId id="2147483777" r:id="rId14"/>
    <p:sldLayoutId id="2147483778" r:id="rId15"/>
    <p:sldLayoutId id="214748377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3FC4D99-A90E-4B54-A0EB-19D2048FAF7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3000"/>
          </a:blip>
          <a:stretch>
            <a:fillRect/>
          </a:stretch>
        </p:blipFill>
        <p:spPr>
          <a:xfrm>
            <a:off x="-128416" y="0"/>
            <a:ext cx="12192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3AAA3F7-85C9-4373-974F-4C5EA394980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84116" y="-90490"/>
            <a:ext cx="7766936" cy="1646302"/>
          </a:xfrm>
        </p:spPr>
        <p:txBody>
          <a:bodyPr/>
          <a:lstStyle/>
          <a:p>
            <a:r>
              <a:rPr lang="ru-RU" dirty="0">
                <a:solidFill>
                  <a:srgbClr val="0070C0"/>
                </a:solidFill>
              </a:rPr>
              <a:t>Пресс-форма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F9EE9960-5866-4E39-8BDE-30B294F6DA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17613" y="3886200"/>
            <a:ext cx="10556465" cy="2971800"/>
          </a:xfrm>
        </p:spPr>
        <p:txBody>
          <a:bodyPr>
            <a:normAutofit fontScale="92500" lnSpcReduction="10000"/>
          </a:bodyPr>
          <a:lstStyle/>
          <a:p>
            <a:r>
              <a:rPr lang="ru-RU" sz="2800" dirty="0">
                <a:solidFill>
                  <a:schemeClr val="tx1"/>
                </a:solidFill>
              </a:rPr>
              <a:t>Презентация бизнес проекта по организации производства пресс-форм и литья пластика под давлением.</a:t>
            </a:r>
          </a:p>
          <a:p>
            <a:endParaRPr lang="ru-RU" dirty="0">
              <a:solidFill>
                <a:schemeClr val="bg1"/>
              </a:solidFill>
            </a:endParaRPr>
          </a:p>
          <a:p>
            <a:endParaRPr lang="ru-RU" dirty="0">
              <a:solidFill>
                <a:schemeClr val="bg1"/>
              </a:solidFill>
            </a:endParaRPr>
          </a:p>
          <a:p>
            <a:endParaRPr lang="ru-RU" dirty="0">
              <a:solidFill>
                <a:schemeClr val="bg1"/>
              </a:solidFill>
            </a:endParaRPr>
          </a:p>
          <a:p>
            <a:endParaRPr lang="ru-RU" dirty="0">
              <a:solidFill>
                <a:schemeClr val="bg1"/>
              </a:solidFill>
            </a:endParaRPr>
          </a:p>
          <a:p>
            <a:endParaRPr lang="ru-RU" dirty="0">
              <a:solidFill>
                <a:schemeClr val="bg1"/>
              </a:solidFill>
            </a:endParaRPr>
          </a:p>
          <a:p>
            <a:r>
              <a:rPr lang="ru-RU" dirty="0">
                <a:solidFill>
                  <a:schemeClr val="tx1"/>
                </a:solidFill>
              </a:rPr>
              <a:t>Котов Кирилл Григорьевич</a:t>
            </a:r>
          </a:p>
        </p:txBody>
      </p:sp>
    </p:spTree>
    <p:extLst>
      <p:ext uri="{BB962C8B-B14F-4D97-AF65-F5344CB8AC3E}">
        <p14:creationId xmlns:p14="http://schemas.microsoft.com/office/powerpoint/2010/main" val="32748341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5CF5E93F-E125-45B9-8703-703DBF5443DA}"/>
              </a:ext>
            </a:extLst>
          </p:cNvPr>
          <p:cNvSpPr/>
          <p:nvPr/>
        </p:nvSpPr>
        <p:spPr>
          <a:xfrm>
            <a:off x="440999" y="1171542"/>
            <a:ext cx="9360000" cy="16619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/>
              <a:t>	</a:t>
            </a:r>
            <a:r>
              <a:rPr lang="ru-RU" sz="1700" b="1" dirty="0"/>
              <a:t>Пресс-форма</a:t>
            </a:r>
            <a:r>
              <a:rPr lang="ru-RU" sz="1700" dirty="0"/>
              <a:t> — сложное устройство для получения изделий различной конфигурации из металлов, пластмасс, резины и других материалов под действием давления, создаваемого на литьевых машинах.</a:t>
            </a:r>
          </a:p>
          <a:p>
            <a:pPr algn="just"/>
            <a:r>
              <a:rPr lang="ru-RU" sz="1700" dirty="0"/>
              <a:t>	Пресс-формы применяют при литье под давлением металлов и полимерных материалов, литье по выплавляемым моделям, прессовании полимерных материалов. Классификация пресс-форм: </a:t>
            </a:r>
          </a:p>
        </p:txBody>
      </p:sp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FF9D465F-FB91-4655-86C6-17E91016C938}"/>
              </a:ext>
            </a:extLst>
          </p:cNvPr>
          <p:cNvSpPr txBox="1">
            <a:spLocks/>
          </p:cNvSpPr>
          <p:nvPr/>
        </p:nvSpPr>
        <p:spPr>
          <a:xfrm>
            <a:off x="440999" y="292071"/>
            <a:ext cx="7948857" cy="630897"/>
          </a:xfrm>
          <a:prstGeom prst="rect">
            <a:avLst/>
          </a:prstGeom>
        </p:spPr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2800" b="1" dirty="0"/>
              <a:t>Что такое пресс-форма и для чего она нужна?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36E11D0-23D3-4CAB-8E8A-2D1B36E2C7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6780" y="2741330"/>
            <a:ext cx="5465795" cy="3781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82396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C3A19D2-A547-48A1-8C81-6A86756AD0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2054353" y="141402"/>
            <a:ext cx="3487919" cy="3291811"/>
          </a:xfr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AAE8339-E591-48B8-86DD-76159C687F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77422" y="3614394"/>
            <a:ext cx="2326652" cy="310220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41A4A897-454B-4526-9940-04A8C7CAF0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7979" y="3614394"/>
            <a:ext cx="2326653" cy="310220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1" name="Выноска: линия 10">
            <a:extLst>
              <a:ext uri="{FF2B5EF4-FFF2-40B4-BE49-F238E27FC236}">
                <a16:creationId xmlns:a16="http://schemas.microsoft.com/office/drawing/2014/main" id="{39F503EB-F863-42EA-9947-D480FD6448E9}"/>
              </a:ext>
            </a:extLst>
          </p:cNvPr>
          <p:cNvSpPr/>
          <p:nvPr/>
        </p:nvSpPr>
        <p:spPr>
          <a:xfrm>
            <a:off x="6982804" y="605208"/>
            <a:ext cx="2227182" cy="1758932"/>
          </a:xfrm>
          <a:prstGeom prst="borderCallout1">
            <a:avLst>
              <a:gd name="adj1" fmla="val 18750"/>
              <a:gd name="adj2" fmla="val -8333"/>
              <a:gd name="adj3" fmla="val 19176"/>
              <a:gd name="adj4" fmla="val -53384"/>
            </a:avLst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3D </a:t>
            </a:r>
            <a:r>
              <a:rPr lang="ru-RU" dirty="0"/>
              <a:t>модель пресс-формы для литья пластмасс под давлением</a:t>
            </a:r>
          </a:p>
        </p:txBody>
      </p:sp>
      <p:sp>
        <p:nvSpPr>
          <p:cNvPr id="13" name="Выноска: линия 12">
            <a:extLst>
              <a:ext uri="{FF2B5EF4-FFF2-40B4-BE49-F238E27FC236}">
                <a16:creationId xmlns:a16="http://schemas.microsoft.com/office/drawing/2014/main" id="{B1BD65E0-54C5-4C0B-A8F2-C6A1A443C9B1}"/>
              </a:ext>
            </a:extLst>
          </p:cNvPr>
          <p:cNvSpPr/>
          <p:nvPr/>
        </p:nvSpPr>
        <p:spPr>
          <a:xfrm>
            <a:off x="7011083" y="3586113"/>
            <a:ext cx="2227182" cy="1758932"/>
          </a:xfrm>
          <a:prstGeom prst="borderCallout1">
            <a:avLst>
              <a:gd name="adj1" fmla="val 18750"/>
              <a:gd name="adj2" fmla="val -8333"/>
              <a:gd name="adj3" fmla="val 18640"/>
              <a:gd name="adj4" fmla="val -15713"/>
            </a:avLst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пресс-форма для литья пластмасс под давлением</a:t>
            </a:r>
          </a:p>
        </p:txBody>
      </p:sp>
    </p:spTree>
    <p:extLst>
      <p:ext uri="{BB962C8B-B14F-4D97-AF65-F5344CB8AC3E}">
        <p14:creationId xmlns:p14="http://schemas.microsoft.com/office/powerpoint/2010/main" val="23074683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9EDB056-B818-4267-8DCC-93001F9B3F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6313" y="270770"/>
            <a:ext cx="8596667" cy="566738"/>
          </a:xfrm>
        </p:spPr>
        <p:txBody>
          <a:bodyPr>
            <a:normAutofit/>
          </a:bodyPr>
          <a:lstStyle/>
          <a:p>
            <a:r>
              <a:rPr lang="ru-RU" dirty="0"/>
              <a:t>Виды пресс-форм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FB7FB4F4-D277-40D5-95FE-53FB23C082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73148" y="837508"/>
            <a:ext cx="8596667" cy="1219893"/>
          </a:xfrm>
        </p:spPr>
        <p:txBody>
          <a:bodyPr>
            <a:normAutofit lnSpcReduction="10000"/>
          </a:bodyPr>
          <a:lstStyle/>
          <a:p>
            <a:pPr marL="171450" indent="-171450">
              <a:buFontTx/>
              <a:buChar char="-"/>
            </a:pPr>
            <a:r>
              <a:rPr lang="ru-RU" sz="2000" dirty="0" err="1"/>
              <a:t>Горячеканальные</a:t>
            </a:r>
            <a:endParaRPr lang="ru-RU" sz="2000" dirty="0"/>
          </a:p>
          <a:p>
            <a:pPr marL="171450" indent="-171450">
              <a:buFontTx/>
              <a:buChar char="-"/>
            </a:pPr>
            <a:r>
              <a:rPr lang="ru-RU" sz="2000" dirty="0" err="1"/>
              <a:t>Холодноканальные</a:t>
            </a:r>
            <a:endParaRPr lang="ru-RU" sz="2000" dirty="0"/>
          </a:p>
          <a:p>
            <a:pPr marL="171450" indent="-171450">
              <a:buFontTx/>
              <a:buChar char="-"/>
            </a:pPr>
            <a:r>
              <a:rPr lang="ru-RU" sz="2000" dirty="0"/>
              <a:t>Смешанные</a:t>
            </a:r>
          </a:p>
          <a:p>
            <a:pPr marL="171450" indent="-171450">
              <a:buFontTx/>
              <a:buChar char="-"/>
            </a:pPr>
            <a:endParaRPr lang="ru-RU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54F7A3B8-4F41-4662-AB6C-DB5D7FE229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313" y="1948647"/>
            <a:ext cx="3857625" cy="4638583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204DF1E2-6434-415D-B0E2-E7BB77AB48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63937" y="1948647"/>
            <a:ext cx="4449243" cy="4638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83123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71EC983-07BF-4124-827F-03783AC0A5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6515" y="175334"/>
            <a:ext cx="8596667" cy="566738"/>
          </a:xfrm>
        </p:spPr>
        <p:txBody>
          <a:bodyPr>
            <a:noAutofit/>
          </a:bodyPr>
          <a:lstStyle/>
          <a:p>
            <a:r>
              <a:rPr lang="ru-RU" sz="3600" dirty="0"/>
              <a:t>Штампы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E852AC2-613A-4910-B545-731AE878A8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46514" y="747297"/>
            <a:ext cx="8596667" cy="1001604"/>
          </a:xfrm>
        </p:spPr>
        <p:txBody>
          <a:bodyPr>
            <a:normAutofit fontScale="70000" lnSpcReduction="20000"/>
          </a:bodyPr>
          <a:lstStyle/>
          <a:p>
            <a:r>
              <a:rPr lang="ru-RU" sz="2600" dirty="0"/>
              <a:t>- </a:t>
            </a:r>
            <a:r>
              <a:rPr lang="ru-RU" sz="2400" dirty="0"/>
              <a:t>Пробивные или вырубные</a:t>
            </a:r>
          </a:p>
          <a:p>
            <a:r>
              <a:rPr lang="ru-RU" sz="2400" dirty="0"/>
              <a:t>- Гибочные</a:t>
            </a:r>
          </a:p>
          <a:p>
            <a:r>
              <a:rPr lang="ru-RU" sz="2400" dirty="0"/>
              <a:t>- Для запрессовки</a:t>
            </a:r>
          </a:p>
          <a:p>
            <a:pPr marL="342900" indent="-342900">
              <a:buFontTx/>
              <a:buChar char="-"/>
            </a:pPr>
            <a:endParaRPr lang="ru-RU" sz="2400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1052E7A-3740-4287-A195-56D867ED4D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2475" y="2175029"/>
            <a:ext cx="8045296" cy="4454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34050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CA77CCC-3F94-4254-8C3B-116D5B7D43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3383" y="279663"/>
            <a:ext cx="8596668" cy="615884"/>
          </a:xfrm>
        </p:spPr>
        <p:txBody>
          <a:bodyPr>
            <a:normAutofit/>
          </a:bodyPr>
          <a:lstStyle/>
          <a:p>
            <a:r>
              <a:rPr lang="ru-RU" sz="2800" dirty="0"/>
              <a:t>Технология литья в пресс-форму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0D80482-0694-49E8-A93A-93CAB5C38E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3383" y="989813"/>
            <a:ext cx="9360000" cy="57600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dirty="0"/>
              <a:t>Подвод материала к формовочной полости осуществляется через систему литников, включающих: центральный, разводной и впускные литники, а снятие готового изделия — с помощью системы выталкивания. В зависимости от материала и требований, предъявляемых к отливке, в форме поддерживают определенный температурный баланс. Для регулировки температуры формы обычно используют воду, пропуская ее через охлаждающие каналы. Технологический процесс литья изделий из термопластичных полимеров состоит из следующих операций: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/>
              <a:t>плавление , гомогенизация и дозировка полимера 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/>
              <a:t>смыкание формы, подвод узла впрыска в форму;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/>
              <a:t>впрыск расплава;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/>
              <a:t>выдерживание под давлением и отвод узла впрыска, охлаждение изделия;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/>
              <a:t>раскрытие формы и извлечение изделия.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019983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8C565CB-226F-4535-828C-6BF0C92F95A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72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7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51090" y="5015882"/>
            <a:ext cx="8435458" cy="1782193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352F66C-F098-495B-BC8A-8EB43083E8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1090" y="242558"/>
            <a:ext cx="8596668" cy="662415"/>
          </a:xfrm>
        </p:spPr>
        <p:txBody>
          <a:bodyPr>
            <a:normAutofit/>
          </a:bodyPr>
          <a:lstStyle/>
          <a:p>
            <a:r>
              <a:rPr lang="ru-RU" sz="3600" b="1" dirty="0"/>
              <a:t>Бизнес идея</a:t>
            </a:r>
            <a:endParaRPr lang="ru-RU" sz="3600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2EB6741-8843-4EE6-98B7-AFB7E4185B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26803" y="697401"/>
            <a:ext cx="9360000" cy="5760000"/>
          </a:xfrm>
        </p:spPr>
        <p:txBody>
          <a:bodyPr/>
          <a:lstStyle/>
          <a:p>
            <a:pPr algn="just"/>
            <a:endParaRPr lang="ru-RU" sz="1700" dirty="0">
              <a:solidFill>
                <a:schemeClr val="tx1"/>
              </a:solidFill>
            </a:endParaRPr>
          </a:p>
          <a:p>
            <a:pPr algn="just"/>
            <a:r>
              <a:rPr lang="ru-RU" sz="1700" dirty="0">
                <a:solidFill>
                  <a:schemeClr val="tx1"/>
                </a:solidFill>
              </a:rPr>
              <a:t>Организация производственного предприятия по изготовлению пресс-форм  со 100% инвестированием финансового капитала.</a:t>
            </a:r>
          </a:p>
          <a:p>
            <a:pPr algn="just"/>
            <a:r>
              <a:rPr lang="ru-RU" sz="1700" dirty="0">
                <a:solidFill>
                  <a:schemeClr val="tx1"/>
                </a:solidFill>
              </a:rPr>
              <a:t>Предприятие будет производить продукцию и оказывать услуги: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1700" dirty="0">
                <a:solidFill>
                  <a:schemeClr val="tx1"/>
                </a:solidFill>
              </a:rPr>
              <a:t>Литьевые формы – для изготовления изделий из полимерных (пластмасс) методом литья под давлением;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1700" dirty="0">
                <a:solidFill>
                  <a:schemeClr val="tx1"/>
                </a:solidFill>
              </a:rPr>
              <a:t>ПЭТ (полиэтилентерефталата) пресс-формы для изготовления пластиковых тар  - бутылки для воды разного литража;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1700" dirty="0">
                <a:solidFill>
                  <a:schemeClr val="tx1"/>
                </a:solidFill>
              </a:rPr>
              <a:t>Пресс-формы для выдувания тар предназначенных для бытовой химии;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1700" dirty="0">
                <a:solidFill>
                  <a:schemeClr val="tx1"/>
                </a:solidFill>
              </a:rPr>
              <a:t>Изготовление сертифицированной продукции автокомпонентов для иномарок, чьи компании покинули рынок РФ;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1700" dirty="0">
                <a:solidFill>
                  <a:schemeClr val="tx1"/>
                </a:solidFill>
              </a:rPr>
              <a:t>Изготовление пресс-форм для продукции из полимерных изделий для нужд в сфере: медицины, фармацевтики, пищевой промышленности и др.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993856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F240A71-AAF1-4D52-A429-768408927EC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1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7000"/>
                    </a14:imgEffect>
                    <a14:imgEffect>
                      <a14:brightnessContrast bright="25000" contrast="-5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6B609726-6D2C-4DE9-B07B-216B83C22686}"/>
              </a:ext>
            </a:extLst>
          </p:cNvPr>
          <p:cNvSpPr txBox="1">
            <a:spLocks/>
          </p:cNvSpPr>
          <p:nvPr/>
        </p:nvSpPr>
        <p:spPr>
          <a:xfrm>
            <a:off x="329938" y="260809"/>
            <a:ext cx="10039546" cy="1124931"/>
          </a:xfrm>
          <a:prstGeom prst="rect">
            <a:avLst/>
          </a:prstGeom>
        </p:spPr>
        <p:txBody>
          <a:bodyPr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2800" dirty="0"/>
              <a:t>Призыв к действию</a:t>
            </a:r>
          </a:p>
        </p:txBody>
      </p:sp>
      <p:sp>
        <p:nvSpPr>
          <p:cNvPr id="4" name="Объект 2">
            <a:extLst>
              <a:ext uri="{FF2B5EF4-FFF2-40B4-BE49-F238E27FC236}">
                <a16:creationId xmlns:a16="http://schemas.microsoft.com/office/drawing/2014/main" id="{F58FDAED-F8C7-4885-9457-91D7EA1CBA65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>
            <a:spLocks/>
          </p:cNvSpPr>
          <p:nvPr/>
        </p:nvSpPr>
        <p:spPr>
          <a:xfrm>
            <a:off x="329938" y="1272617"/>
            <a:ext cx="9360000" cy="5400000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Wingdings 3" charset="2"/>
              <a:buNone/>
            </a:pPr>
            <a:r>
              <a:rPr lang="ru-RU" sz="17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В связи с глобальными изменениями взаимоотношения западных стран и России, в негативном ключе отразились на производственный  сектор многих отраслей российской экономики:</a:t>
            </a:r>
          </a:p>
          <a:p>
            <a:pPr algn="just">
              <a:buFont typeface="Wingdings 3" charset="2"/>
              <a:buAutoNum type="arabicParenR"/>
            </a:pPr>
            <a:r>
              <a:rPr lang="ru-RU" sz="17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В связи с санкционной политики по отношению к России. Продукция Европейских производителей более не поставляется. Или же поставляется при помощи стран посредников. </a:t>
            </a:r>
          </a:p>
          <a:p>
            <a:pPr algn="just">
              <a:buFont typeface="Wingdings 3" charset="2"/>
              <a:buAutoNum type="arabicParenR"/>
            </a:pPr>
            <a:r>
              <a:rPr lang="ru-RU" sz="17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Западные компании покинули территорию России. </a:t>
            </a:r>
          </a:p>
          <a:p>
            <a:pPr algn="just">
              <a:buFont typeface="Wingdings 3" charset="2"/>
              <a:buAutoNum type="arabicParenR"/>
            </a:pPr>
            <a:r>
              <a:rPr lang="ru-RU" sz="17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Отечественной производственный сектор не развит, как альтернатива.</a:t>
            </a:r>
          </a:p>
          <a:p>
            <a:pPr marL="0" indent="0" algn="just">
              <a:buNone/>
            </a:pPr>
            <a:r>
              <a:rPr lang="ru-RU" sz="17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Из-за перечисленных причин, многие компании и амбициозные предприниматели ринулись </a:t>
            </a:r>
            <a:r>
              <a:rPr lang="ru-RU" sz="1700" u="sng" dirty="0">
                <a:solidFill>
                  <a:schemeClr val="tx1">
                    <a:lumMod val="95000"/>
                    <a:lumOff val="5000"/>
                  </a:schemeClr>
                </a:solidFill>
              </a:rPr>
              <a:t>произвести импортозамещающие продукции</a:t>
            </a:r>
            <a:r>
              <a:rPr lang="ru-RU" sz="17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1479943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6B609726-6D2C-4DE9-B07B-216B83C22686}"/>
              </a:ext>
            </a:extLst>
          </p:cNvPr>
          <p:cNvSpPr txBox="1">
            <a:spLocks/>
          </p:cNvSpPr>
          <p:nvPr/>
        </p:nvSpPr>
        <p:spPr>
          <a:xfrm>
            <a:off x="329938" y="260809"/>
            <a:ext cx="10039546" cy="1124931"/>
          </a:xfrm>
          <a:prstGeom prst="rect">
            <a:avLst/>
          </a:prstGeom>
        </p:spPr>
        <p:txBody>
          <a:bodyPr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2800" dirty="0">
                <a:solidFill>
                  <a:schemeClr val="tx1"/>
                </a:solidFill>
              </a:rPr>
              <a:t>Актуальность организации производства и востребованность продукции на Российском рынке</a:t>
            </a:r>
          </a:p>
        </p:txBody>
      </p:sp>
      <p:sp>
        <p:nvSpPr>
          <p:cNvPr id="4" name="Объект 2">
            <a:extLst>
              <a:ext uri="{FF2B5EF4-FFF2-40B4-BE49-F238E27FC236}">
                <a16:creationId xmlns:a16="http://schemas.microsoft.com/office/drawing/2014/main" id="{F58FDAED-F8C7-4885-9457-91D7EA1CBA65}"/>
              </a:ext>
            </a:extLst>
          </p:cNvPr>
          <p:cNvSpPr txBox="1">
            <a:spLocks/>
          </p:cNvSpPr>
          <p:nvPr/>
        </p:nvSpPr>
        <p:spPr>
          <a:xfrm>
            <a:off x="329938" y="1272617"/>
            <a:ext cx="9360000" cy="5400000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Wingdings 3" charset="2"/>
              <a:buNone/>
            </a:pPr>
            <a:r>
              <a:rPr lang="ru-RU" sz="1700" dirty="0">
                <a:solidFill>
                  <a:schemeClr val="tx1"/>
                </a:solidFill>
              </a:rPr>
              <a:t>Одним из востребованных направлений – производство изделий из полимерных соединений.  Ассортимент продукции превеликое множество:</a:t>
            </a:r>
          </a:p>
          <a:p>
            <a:pPr algn="just"/>
            <a:r>
              <a:rPr lang="ru-RU" sz="1700" dirty="0">
                <a:solidFill>
                  <a:schemeClr val="tx1"/>
                </a:solidFill>
              </a:rPr>
              <a:t>Тары для бытовой химии</a:t>
            </a:r>
          </a:p>
          <a:p>
            <a:pPr algn="just"/>
            <a:r>
              <a:rPr lang="ru-RU" sz="1700" dirty="0">
                <a:solidFill>
                  <a:schemeClr val="tx1"/>
                </a:solidFill>
              </a:rPr>
              <a:t>Тары для пищевой промышленности и посуда</a:t>
            </a:r>
          </a:p>
          <a:p>
            <a:pPr algn="just"/>
            <a:r>
              <a:rPr lang="ru-RU" sz="1700" dirty="0">
                <a:solidFill>
                  <a:schemeClr val="tx1"/>
                </a:solidFill>
              </a:rPr>
              <a:t>Канцелярские принадлежности</a:t>
            </a:r>
          </a:p>
          <a:p>
            <a:pPr algn="just"/>
            <a:r>
              <a:rPr lang="ru-RU" sz="1700" dirty="0">
                <a:solidFill>
                  <a:schemeClr val="tx1"/>
                </a:solidFill>
              </a:rPr>
              <a:t>Мебель</a:t>
            </a:r>
          </a:p>
          <a:p>
            <a:pPr algn="just"/>
            <a:r>
              <a:rPr lang="ru-RU" sz="1700" dirty="0">
                <a:solidFill>
                  <a:schemeClr val="tx1"/>
                </a:solidFill>
              </a:rPr>
              <a:t>Декоративные изделия для интерьера</a:t>
            </a:r>
          </a:p>
          <a:p>
            <a:pPr algn="just"/>
            <a:r>
              <a:rPr lang="ru-RU" sz="1700" dirty="0">
                <a:solidFill>
                  <a:schemeClr val="tx1"/>
                </a:solidFill>
              </a:rPr>
              <a:t>Комплектующие для автомобилей</a:t>
            </a:r>
          </a:p>
          <a:p>
            <a:pPr algn="just"/>
            <a:r>
              <a:rPr lang="ru-RU" sz="1700" dirty="0">
                <a:solidFill>
                  <a:schemeClr val="tx1"/>
                </a:solidFill>
              </a:rPr>
              <a:t>Емкости для медицинских нужд</a:t>
            </a:r>
          </a:p>
          <a:p>
            <a:pPr algn="just"/>
            <a:r>
              <a:rPr lang="ru-RU" sz="1700" dirty="0">
                <a:solidFill>
                  <a:schemeClr val="tx1"/>
                </a:solidFill>
              </a:rPr>
              <a:t>Емкости для фармацевтики и косметологии</a:t>
            </a:r>
          </a:p>
          <a:p>
            <a:pPr algn="just"/>
            <a:r>
              <a:rPr lang="ru-RU" sz="1700" dirty="0">
                <a:solidFill>
                  <a:schemeClr val="tx1"/>
                </a:solidFill>
              </a:rPr>
              <a:t>Запчасти для высокотехнологического оборудования, в частности для вычислительной техники</a:t>
            </a:r>
          </a:p>
          <a:p>
            <a:pPr algn="just"/>
            <a:r>
              <a:rPr lang="ru-RU" sz="1700" dirty="0">
                <a:solidFill>
                  <a:schemeClr val="tx1"/>
                </a:solidFill>
              </a:rPr>
              <a:t>Строительные материалы. (облицовочные плиты для сайдинга, сантехнические трубы  и др.)</a:t>
            </a:r>
          </a:p>
          <a:p>
            <a:pPr algn="just"/>
            <a:endParaRPr lang="ru-RU" dirty="0">
              <a:solidFill>
                <a:schemeClr val="tx1"/>
              </a:solidFill>
            </a:endParaRPr>
          </a:p>
          <a:p>
            <a:pPr algn="just"/>
            <a:endParaRPr lang="ru-RU" dirty="0">
              <a:solidFill>
                <a:schemeClr val="tx1"/>
              </a:solidFill>
            </a:endParaRPr>
          </a:p>
          <a:p>
            <a:pPr algn="just"/>
            <a:endParaRPr lang="ru-RU" dirty="0">
              <a:solidFill>
                <a:schemeClr val="tx1"/>
              </a:solidFill>
            </a:endParaRPr>
          </a:p>
          <a:p>
            <a:pPr algn="just">
              <a:buFont typeface="Wingdings 3" charset="2"/>
              <a:buAutoNum type="arabicParenR"/>
            </a:pPr>
            <a:endParaRPr lang="ru-RU" dirty="0">
              <a:solidFill>
                <a:schemeClr val="tx1"/>
              </a:solidFill>
            </a:endParaRPr>
          </a:p>
          <a:p>
            <a:pPr marL="0" indent="0" algn="just">
              <a:buNone/>
            </a:pP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6AADA60-3BC1-499E-9C82-8175C81C0B6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1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39000" contrast="2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70829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D8D8BD8-D45A-4F1C-A537-85896A7240F1}"/>
              </a:ext>
            </a:extLst>
          </p:cNvPr>
          <p:cNvSpPr txBox="1">
            <a:spLocks/>
          </p:cNvSpPr>
          <p:nvPr/>
        </p:nvSpPr>
        <p:spPr>
          <a:xfrm>
            <a:off x="329938" y="260809"/>
            <a:ext cx="10039546" cy="1124931"/>
          </a:xfrm>
          <a:prstGeom prst="rect">
            <a:avLst/>
          </a:prstGeom>
        </p:spPr>
        <p:txBody>
          <a:bodyPr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2800" dirty="0"/>
              <a:t>Что мы предлагаем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53A37A7-CB26-4F05-8E87-C0178301A18B}"/>
              </a:ext>
            </a:extLst>
          </p:cNvPr>
          <p:cNvSpPr txBox="1">
            <a:spLocks/>
          </p:cNvSpPr>
          <p:nvPr/>
        </p:nvSpPr>
        <p:spPr>
          <a:xfrm>
            <a:off x="329938" y="1272617"/>
            <a:ext cx="9360000" cy="5400000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endParaRPr lang="ru-RU" dirty="0"/>
          </a:p>
          <a:p>
            <a:pPr algn="just"/>
            <a:endParaRPr lang="ru-RU" dirty="0"/>
          </a:p>
          <a:p>
            <a:pPr algn="just"/>
            <a:endParaRPr lang="ru-RU" dirty="0"/>
          </a:p>
          <a:p>
            <a:pPr algn="just">
              <a:buFont typeface="Wingdings 3" charset="2"/>
              <a:buAutoNum type="arabicParenR"/>
            </a:pPr>
            <a:endParaRPr lang="ru-RU" dirty="0"/>
          </a:p>
          <a:p>
            <a:pPr marL="0" indent="0" algn="just">
              <a:buNone/>
            </a:pPr>
            <a:endParaRPr lang="ru-RU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981EC56-5D6D-EF73-C03B-C090167AEE30}"/>
              </a:ext>
            </a:extLst>
          </p:cNvPr>
          <p:cNvSpPr txBox="1"/>
          <p:nvPr/>
        </p:nvSpPr>
        <p:spPr>
          <a:xfrm>
            <a:off x="515922" y="735626"/>
            <a:ext cx="8560965" cy="60478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- Бизнес идея, требующая инвестиций в данный проект, который согласно финансовому анализу выйдет на точку безубыточности в 2024-м году  и принесёт прибыль в течение последующих 3-х лет.</a:t>
            </a:r>
            <a:endParaRPr lang="ru-RU" sz="1100" dirty="0">
              <a:effectLst/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- Организация новых рабочих мест с увеличением количества кадров в последующие 3 года. </a:t>
            </a:r>
            <a:endParaRPr lang="ru-RU" sz="1100" dirty="0">
              <a:effectLst/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- Создание честной конкуренции в данном развитии и повышение качества и скорости продукции российского рынка с целью вытеснить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Китай</a:t>
            </a:r>
            <a:r>
              <a:rPr lang="ru-RU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.</a:t>
            </a:r>
            <a:endParaRPr lang="ru-RU" sz="1100" dirty="0">
              <a:effectLst/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- Инновации и импортозамещение в сфере медицины и бытовой химии, косметики и военно-промышленного комплекса, агропромышленного комплекса и науки.</a:t>
            </a:r>
            <a:endParaRPr lang="ru-RU" sz="1100" dirty="0">
              <a:effectLst/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ru-RU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Создание собственного проектно-конструкторского бюро с целью проводить НИОКР.</a:t>
            </a:r>
          </a:p>
          <a:p>
            <a:pPr>
              <a:lnSpc>
                <a:spcPct val="150000"/>
              </a:lnSpc>
            </a:pPr>
            <a:endParaRPr lang="ru-RU" dirty="0"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ru-RU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*НИОКР – научные и опытные конструкторские работы.</a:t>
            </a:r>
          </a:p>
          <a:p>
            <a:pPr marL="285750" indent="-285750">
              <a:buFontTx/>
              <a:buChar char="-"/>
            </a:pPr>
            <a:endParaRPr lang="ru-RU" dirty="0"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pPr marL="285750" indent="-285750">
              <a:buFontTx/>
              <a:buChar char="-"/>
            </a:pPr>
            <a:endParaRPr lang="ru-RU" dirty="0"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3327D88-BD28-4E10-955E-BE3295FA45E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1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100000"/>
                    </a14:imgEffect>
                    <a14:imgEffect>
                      <a14:brightnessContrast bright="-5000" contrast="4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06261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AD45CBA-2353-4489-93CB-48EE1EA056CB}"/>
              </a:ext>
            </a:extLst>
          </p:cNvPr>
          <p:cNvSpPr txBox="1"/>
          <p:nvPr/>
        </p:nvSpPr>
        <p:spPr>
          <a:xfrm>
            <a:off x="830061" y="480185"/>
            <a:ext cx="8766699" cy="62324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b="1" dirty="0">
                <a:latin typeface="Times New Roman" panose="02020603050405020304" pitchFamily="18" charset="0"/>
                <a:ea typeface="SimSun" panose="02010600030101010101" pitchFamily="2" charset="-122"/>
              </a:rPr>
              <a:t>Почему идея сработает именно сейчас? </a:t>
            </a:r>
          </a:p>
          <a:p>
            <a:endParaRPr lang="ru-RU" b="1" dirty="0"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Многие подобные стартапы похожи на своих предшественников, но наш проект станет успешным по следующим причинам:</a:t>
            </a:r>
          </a:p>
          <a:p>
            <a:endParaRPr lang="ru-RU" dirty="0">
              <a:latin typeface="Times New Roman" panose="02020603050405020304" pitchFamily="18" charset="0"/>
              <a:ea typeface="SimSun" panose="02010600030101010101" pitchFamily="2" charset="-122"/>
            </a:endParaRP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Молодая, опытная и амбициозная команда, с хорошим европейским опытом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Нынешнее оборудование и технологии применяют не все, мы знаем, как сэкономить нормо-часы и сделать качественную продукцию – стремление на вытеснения Китая с целью завладения рынка.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Еще  10 лет назад рынок не готов был готов к применению европейских технологий изготовления, нынешняя ситуация дает шанс вывести рынок данной сферы на новый уровень, не уступая конкурентам во всём мире.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Современное ПО, </a:t>
            </a:r>
            <a:r>
              <a:rPr lang="en-US" dirty="0">
                <a:latin typeface="Times New Roman" panose="02020603050405020304" pitchFamily="18" charset="0"/>
                <a:ea typeface="SimSun" panose="02010600030101010101" pitchFamily="2" charset="-122"/>
              </a:rPr>
              <a:t>CAD 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и </a:t>
            </a:r>
            <a:r>
              <a:rPr lang="en-US" dirty="0">
                <a:latin typeface="Times New Roman" panose="02020603050405020304" pitchFamily="18" charset="0"/>
                <a:ea typeface="SimSun" panose="02010600030101010101" pitchFamily="2" charset="-122"/>
              </a:rPr>
              <a:t>CAM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 системы позволят планировать, моделировать и оцифровывать весь продукт на каждой стадии и прогнозировать темпы прибыли и востребованности.</a:t>
            </a:r>
          </a:p>
          <a:p>
            <a:pPr marL="285750" indent="-285750">
              <a:buFontTx/>
              <a:buChar char="-"/>
            </a:pPr>
            <a:endParaRPr lang="ru-RU" sz="1100" dirty="0">
              <a:effectLst/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285750" indent="-285750">
              <a:buFontTx/>
              <a:buChar char="-"/>
            </a:pPr>
            <a:endParaRPr lang="ru-RU" dirty="0"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695952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BED28EE0-B492-AA99-AF84-32A636650727}"/>
              </a:ext>
            </a:extLst>
          </p:cNvPr>
          <p:cNvSpPr txBox="1"/>
          <p:nvPr/>
        </p:nvSpPr>
        <p:spPr>
          <a:xfrm>
            <a:off x="350587" y="304726"/>
            <a:ext cx="8149905" cy="5444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- 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Имеется наработанная база клиентов, которая со старта готова разместить свои заказы.</a:t>
            </a:r>
          </a:p>
          <a:p>
            <a:pPr>
              <a:lnSpc>
                <a:spcPct val="150000"/>
              </a:lnSpc>
            </a:pPr>
            <a:r>
              <a:rPr lang="ru-RU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- Хорошее знание о конкурентах и положение их дел в данной отрасли.</a:t>
            </a:r>
            <a:endParaRPr lang="ru-RU" dirty="0"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- 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Усовершенствованная маркетинговая стратегия.</a:t>
            </a:r>
          </a:p>
          <a:p>
            <a:pPr>
              <a:lnSpc>
                <a:spcPct val="150000"/>
              </a:lnSpc>
            </a:pPr>
            <a:r>
              <a:rPr lang="ru-RU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- Удобное географическое расположение предприятия относительно всех металлобаз и клиентов, которые все из региона Москва и МО.</a:t>
            </a:r>
            <a:endParaRPr lang="ru-RU" dirty="0">
              <a:effectLst/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- </a:t>
            </a:r>
            <a:r>
              <a:rPr lang="ru-RU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Предоставление полного комплекса услуг: инженерно-технические работы, изготовление пресс-форм с нуля, ремонт пресс-форм, штампов, ремонт китайских пресс-форм, который не все конкуренты готовы выполнять.</a:t>
            </a:r>
            <a:endParaRPr lang="ru-RU" dirty="0"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- </a:t>
            </a:r>
            <a:r>
              <a:rPr lang="ru-RU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Разработка фирменного стиля упаковки готовой продукции</a:t>
            </a:r>
            <a:endParaRPr lang="ru-RU" sz="1100" dirty="0">
              <a:effectLst/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- Изготовление продукции по заранее согласованному с клиентом дизайну. (даёт преимущество перед китайскими формами)</a:t>
            </a:r>
          </a:p>
          <a:p>
            <a:pPr marL="171450" indent="-171450">
              <a:lnSpc>
                <a:spcPct val="150000"/>
              </a:lnSpc>
              <a:buFontTx/>
              <a:buChar char="-"/>
            </a:pPr>
            <a:endParaRPr lang="ru-RU" dirty="0"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15266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B8C472A-5A1D-4549-A89D-A74CC7082247}"/>
              </a:ext>
            </a:extLst>
          </p:cNvPr>
          <p:cNvSpPr txBox="1"/>
          <p:nvPr/>
        </p:nvSpPr>
        <p:spPr>
          <a:xfrm>
            <a:off x="714653" y="361328"/>
            <a:ext cx="8518124" cy="66849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800" b="1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Анализ конкурентов.</a:t>
            </a:r>
          </a:p>
          <a:p>
            <a:pPr>
              <a:lnSpc>
                <a:spcPct val="150000"/>
              </a:lnSpc>
            </a:pPr>
            <a:r>
              <a:rPr lang="ru-RU" sz="20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Проанализировав рынок конкурентов, зная их методики работы мы имеем свои взгляды на развитие своего производства, такие как:</a:t>
            </a:r>
          </a:p>
          <a:p>
            <a:pPr>
              <a:lnSpc>
                <a:spcPct val="150000"/>
              </a:lnSpc>
            </a:pPr>
            <a:endParaRPr lang="ru-RU" sz="2000" dirty="0">
              <a:effectLst/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50000"/>
              </a:lnSpc>
              <a:buFontTx/>
              <a:buChar char="-"/>
            </a:pPr>
            <a:r>
              <a:rPr lang="ru-RU" sz="20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Ремонт пресс-форм, в том числе пресс-форм из Китая! Не все компании берутся за ремонт пресс-форм из Китая, т.к. работа с ними зачастую очень </a:t>
            </a:r>
            <a:r>
              <a:rPr lang="ru-RU" sz="2000" dirty="0" err="1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трудозатратна</a:t>
            </a:r>
            <a:r>
              <a:rPr lang="ru-RU" sz="20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и не всегда приводит к успеху. </a:t>
            </a:r>
            <a:r>
              <a:rPr lang="ru-RU" sz="2000" i="1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Наше преимущество здесь в том, что мы имеем опыт в ремонте данных пресс-форм, т.к. знаем всю китайскую «кухню» по изготовлению оснастки.</a:t>
            </a:r>
          </a:p>
          <a:p>
            <a:pPr marL="342900" indent="-342900">
              <a:lnSpc>
                <a:spcPct val="150000"/>
              </a:lnSpc>
              <a:buFontTx/>
              <a:buChar char="-"/>
            </a:pPr>
            <a:r>
              <a:rPr lang="ru-RU" sz="20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Не все конкуренты берутся за ремонт, т.к. загружены на данный момент заказами на 6-9 месяцев вперед, тем более не берутся за ремонт чужих пресс-форм, изготовленных на территории РФ.</a:t>
            </a:r>
            <a:r>
              <a:rPr lang="ru-RU" i="1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Наше преимущество здесь в том, что мы на раннем этапе можем со старта привлечь и организовать это у себя на производстве.</a:t>
            </a:r>
          </a:p>
        </p:txBody>
      </p:sp>
    </p:spTree>
    <p:extLst>
      <p:ext uri="{BB962C8B-B14F-4D97-AF65-F5344CB8AC3E}">
        <p14:creationId xmlns:p14="http://schemas.microsoft.com/office/powerpoint/2010/main" val="25940834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1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41BC853-3F32-4131-81A7-9AC598FFF00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4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95000"/>
                    </a14:imgEffect>
                    <a14:imgEffect>
                      <a14:brightnessContrast bright="27000" contrast="-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" y="0"/>
            <a:ext cx="12192000" cy="685799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6A6CCCA-1DB4-4E39-9CA9-3F9DF2C7EA99}"/>
              </a:ext>
            </a:extLst>
          </p:cNvPr>
          <p:cNvSpPr txBox="1"/>
          <p:nvPr/>
        </p:nvSpPr>
        <p:spPr>
          <a:xfrm>
            <a:off x="634753" y="368395"/>
            <a:ext cx="8580267" cy="50285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Tx/>
              <a:buChar char="-"/>
            </a:pPr>
            <a:r>
              <a:rPr lang="ru-RU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- Почти никто (из 20 опрошенных, только 2-е) не берется за изготовление технологической оснастки, т.к. загружены заказами военно-промышленного комплекса, а те, кто и готовы взять заказ – дают очень большие сроки на изготовление. </a:t>
            </a:r>
            <a:r>
              <a:rPr lang="ru-RU" sz="1800" i="1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Наше преимущество здесь в том, что клиенты с коммерческими заказами могут перекочевать к нам, либо в противном случае будут знать о нас.</a:t>
            </a:r>
          </a:p>
          <a:p>
            <a:pPr marL="342900" indent="-342900">
              <a:lnSpc>
                <a:spcPct val="150000"/>
              </a:lnSpc>
              <a:buFontTx/>
              <a:buChar char="-"/>
            </a:pP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- Не все конкуренты располагают слесарями-инструментальщиками с навыками сварщика </a:t>
            </a:r>
            <a:r>
              <a:rPr lang="ru-RU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аргонщика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– это очень важный момент при ремонте пресс-форм, т.к. это влияет на стоимость ремонта и привлекательность цены. </a:t>
            </a:r>
            <a:r>
              <a:rPr lang="ru-RU" i="1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Наше преимущество в том, что у нас есть такие сотрудники с колоссальным опытом.</a:t>
            </a:r>
          </a:p>
          <a:p>
            <a:pPr marL="342900" indent="-342900">
              <a:lnSpc>
                <a:spcPct val="150000"/>
              </a:lnSpc>
              <a:buFontTx/>
              <a:buChar char="-"/>
            </a:pPr>
            <a:endParaRPr lang="ru-RU" i="1" dirty="0"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endParaRPr lang="ru-RU" sz="1800" i="1" dirty="0">
              <a:effectLst/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i="1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Таблица основных конкурентов со всеми вытекающими приложена отдельно.</a:t>
            </a:r>
            <a:endParaRPr lang="ru-RU" sz="1800" i="1" dirty="0">
              <a:effectLst/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44378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9E2E985-4330-7936-EBBC-5B9755DA73C1}"/>
              </a:ext>
            </a:extLst>
          </p:cNvPr>
          <p:cNvSpPr txBox="1"/>
          <p:nvPr/>
        </p:nvSpPr>
        <p:spPr>
          <a:xfrm>
            <a:off x="364921" y="243172"/>
            <a:ext cx="609879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dirty="0">
                <a:solidFill>
                  <a:schemeClr val="accent1"/>
                </a:solidFill>
                <a:effectLst/>
                <a:latin typeface="Trebuchet MS" panose="020B0603020202020204" pitchFamily="34" charset="0"/>
                <a:ea typeface="SimSun" panose="02010600030101010101" pitchFamily="2" charset="-122"/>
              </a:rPr>
              <a:t>Стратегия развития:</a:t>
            </a:r>
            <a:endParaRPr lang="ru-RU" sz="2800" dirty="0">
              <a:solidFill>
                <a:schemeClr val="accent1"/>
              </a:solidFill>
              <a:latin typeface="Trebuchet MS" panose="020B0603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52E5369-982C-9260-1294-46809FDFBD62}"/>
              </a:ext>
            </a:extLst>
          </p:cNvPr>
          <p:cNvSpPr txBox="1"/>
          <p:nvPr/>
        </p:nvSpPr>
        <p:spPr>
          <a:xfrm>
            <a:off x="364921" y="1016154"/>
            <a:ext cx="8477075" cy="5864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На начальном этапе реализации проекта планируется запуск слесарного участка для ремонта пресс-форм и штампов, что уже будет приносить прибыль, на время запуска механического участка.</a:t>
            </a:r>
            <a:endParaRPr lang="ru-RU" sz="1100" dirty="0">
              <a:effectLst/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После запуска в производство механического участка, оснащённого станками с ЧПУ - мы сразу приступим к изготовлению пресс-форм, т.к. инженерный состав заблаговременно подготовит всю конструкторскую, технологическую и сопроводительную документацию для бесперебойной работы цеха.</a:t>
            </a:r>
            <a:endParaRPr lang="ru-RU" sz="1100" dirty="0">
              <a:effectLst/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 </a:t>
            </a:r>
            <a:endParaRPr lang="ru-RU" sz="1100" dirty="0">
              <a:effectLst/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После выхода на точку безубыточности (4-й квартал 2024-го года) мы планируем приобретать Термопласт автоматы (далее ТПА), для организации литья на своем производстве, это поможет испытывать пресс-формы на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работоспоспособность</a:t>
            </a:r>
            <a:r>
              <a:rPr lang="ru-RU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и на месте устранять недочеты, проводить опытные работы по литью и брать заказы на литье у сторонних компаний и на будущее размещать заказы на литьё на своей производственной площадке. </a:t>
            </a:r>
            <a:endParaRPr lang="ru-RU" sz="1100" dirty="0">
              <a:effectLst/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06685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22A8D95-EFC4-2D4E-0F5D-D32D87654105}"/>
              </a:ext>
            </a:extLst>
          </p:cNvPr>
          <p:cNvSpPr txBox="1"/>
          <p:nvPr/>
        </p:nvSpPr>
        <p:spPr>
          <a:xfrm>
            <a:off x="499143" y="300436"/>
            <a:ext cx="8334463" cy="5864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С увеличением количества производимой продукции в виде пресс-форм, будет и увеличиваться количество ТПА и производимой литьевой продукции, увеличение заказов на литье, которые в месяц могут приносить от 500 тыс. до 2 млн рублей с минимальными затратами на подготовку производства, т.к. литьевые машины могут работать в автономном режиме без вмешательства человека, нужен лишь наладчик, который запустит их в работу и остановит по окончанию циклов.</a:t>
            </a:r>
            <a:endParaRPr lang="ru-RU" sz="1100" dirty="0">
              <a:effectLst/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 </a:t>
            </a:r>
            <a:endParaRPr lang="ru-RU" sz="1100" dirty="0">
              <a:effectLst/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sz="1800" b="1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***</a:t>
            </a:r>
            <a:r>
              <a:rPr lang="ru-RU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Идеей формирования и достижения конечной цели данного производства является импортозамещение в сфере изготовления автокомпонентов для иномарок, которые покинули рынок РФ. Это и будет одним из главных направлений развития производства с целью завладеть рынком в данном направлении. Вторым вектором в развитии является участие в тендерах и гос. закупках по направлению аэродинамических исследований и развития военно-промышленного комплекса РФ.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***</a:t>
            </a:r>
            <a:endParaRPr lang="ru-RU" sz="1100" b="1" dirty="0">
              <a:effectLst/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35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B1AB938-1447-41CC-A5FF-A01D8D05F926}"/>
              </a:ext>
            </a:extLst>
          </p:cNvPr>
          <p:cNvSpPr txBox="1"/>
          <p:nvPr/>
        </p:nvSpPr>
        <p:spPr>
          <a:xfrm>
            <a:off x="273193" y="142142"/>
            <a:ext cx="609895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dirty="0">
                <a:latin typeface="Times New Roman" panose="02020603050405020304" pitchFamily="18" charset="0"/>
                <a:ea typeface="SimSun" panose="02010600030101010101" pitchFamily="2" charset="-122"/>
              </a:rPr>
              <a:t>Финансовая модель проекта.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EE69D04-CD32-485E-9BE8-F2EA6A20FFEE}"/>
              </a:ext>
            </a:extLst>
          </p:cNvPr>
          <p:cNvSpPr txBox="1"/>
          <p:nvPr/>
        </p:nvSpPr>
        <p:spPr>
          <a:xfrm>
            <a:off x="349723" y="603807"/>
            <a:ext cx="11492553" cy="66018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</a:rPr>
              <a:t>Финансовая модель отображает основные затраты на старте проекта, график платежей с отсрочкой на 6 месяцев и графики движения прибыли по всем этапам.</a:t>
            </a:r>
          </a:p>
          <a:p>
            <a:pPr>
              <a:lnSpc>
                <a:spcPct val="150000"/>
              </a:lnSpc>
            </a:pPr>
            <a:r>
              <a:rPr lang="ru-RU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В период реализации проекта планируем применять общую систему налогообложения.</a:t>
            </a:r>
            <a:endParaRPr lang="ru-RU" sz="1100" dirty="0">
              <a:effectLst/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Для реализации указанного проекта будут приобретаться легированные, конструкционные стали, поковки, квадратные и круглые заготовки, полимерные материалы и др. Эти затраты для инициатора проекта будут являться переменными материальными в течении периода реализации проекта и составят приблизительно около 30% от конечной стоимости продукции.</a:t>
            </a:r>
            <a:endParaRPr lang="ru-RU" sz="1100" dirty="0">
              <a:effectLst/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Предполагается, что производство и продажа продукции начнётся сразу же после ввода оборудования в эксплуатацию.</a:t>
            </a:r>
            <a:endParaRPr lang="ru-RU" sz="1100" dirty="0">
              <a:effectLst/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На начальном этапе работы проекта размер оборотных средств составит 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35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 </a:t>
            </a:r>
            <a:r>
              <a:rPr lang="ru-RU" sz="1800" b="1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000 000 </a:t>
            </a:r>
            <a:r>
              <a:rPr lang="ru-RU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руб.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Этой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величины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будет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достаточно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,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чтобы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обеспечить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все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текущие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потребности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проекта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в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оборотных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средствах</a:t>
            </a:r>
            <a:r>
              <a:rPr lang="en-US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.</a:t>
            </a:r>
            <a:r>
              <a:rPr lang="ru-RU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Общая сумма запрашиваемых средст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в </a:t>
            </a:r>
            <a:r>
              <a:rPr lang="ru-RU" b="1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55 000 000 </a:t>
            </a:r>
            <a:r>
              <a:rPr lang="ru-RU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рублей.</a:t>
            </a:r>
            <a:endParaRPr lang="ru-RU" sz="1100" dirty="0">
              <a:effectLst/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en-US" sz="180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 </a:t>
            </a:r>
            <a:r>
              <a:rPr lang="ru-RU" sz="180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Согласно </a:t>
            </a:r>
            <a:r>
              <a:rPr lang="ru-RU" sz="1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финансовым расчётам, которые имеются уже в готовом бизнес-плане выход на точку безубыточности планируется уже в 4-м квартале 2024-го года, а выход на прибыль в первом квартале 2025-го года. Далее, объёмы выручки будут только расти, что принесёт хорошую прибыль и </a:t>
            </a:r>
            <a:r>
              <a:rPr lang="ru-RU" sz="1800" b="1" u="sng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гарантию возврата заемных средств.</a:t>
            </a:r>
            <a:endParaRPr lang="ru-RU" sz="1100" b="1" u="sng" dirty="0">
              <a:effectLst/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0367241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4C0DA6E-7F60-04B9-389E-BDD3985901F2}"/>
              </a:ext>
            </a:extLst>
          </p:cNvPr>
          <p:cNvSpPr txBox="1"/>
          <p:nvPr/>
        </p:nvSpPr>
        <p:spPr>
          <a:xfrm>
            <a:off x="530370" y="101754"/>
            <a:ext cx="8477075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Ниже приведена таблица ценообразования выпускаемой продукции</a:t>
            </a:r>
            <a:r>
              <a:rPr lang="ru-RU" sz="1100" dirty="0">
                <a:effectLst/>
                <a:latin typeface="Calibri" panose="020F0502020204030204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.</a:t>
            </a:r>
          </a:p>
        </p:txBody>
      </p:sp>
      <p:graphicFrame>
        <p:nvGraphicFramePr>
          <p:cNvPr id="3" name="Таблица 3">
            <a:extLst>
              <a:ext uri="{FF2B5EF4-FFF2-40B4-BE49-F238E27FC236}">
                <a16:creationId xmlns:a16="http://schemas.microsoft.com/office/drawing/2014/main" id="{B0AE751E-0CCA-6867-F36B-130C069B85E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1605538"/>
              </p:ext>
            </p:extLst>
          </p:nvPr>
        </p:nvGraphicFramePr>
        <p:xfrm>
          <a:off x="530370" y="1055861"/>
          <a:ext cx="8127999" cy="4592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9333">
                  <a:extLst>
                    <a:ext uri="{9D8B030D-6E8A-4147-A177-3AD203B41FA5}">
                      <a16:colId xmlns:a16="http://schemas.microsoft.com/office/drawing/2014/main" val="1455257514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2736088390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2059727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Продукция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Вид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Стоимость, руб.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8379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Изготовление пресс-формы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err="1"/>
                        <a:t>холодноканальная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1 500 000 р.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29619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Изготовление пресс-формы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err="1"/>
                        <a:t>горячеканальная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2 000 000 р.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84606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Изготовление штампа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вырубной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380 000 р.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15246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Изготовление штампа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гибочный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320 000 р.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53893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Изготовление штампа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для запрессовки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420 000 р.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17417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Изготовление выдувных форм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Для бытовой химии, медицины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600 000 р.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69580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/>
                        <a:t>Изготовление пресс-формы</a:t>
                      </a:r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ПЭТ-форма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1 000 000р.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770346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8352614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E849F7C-2BFA-955E-7132-C185BB623AAF}"/>
              </a:ext>
            </a:extLst>
          </p:cNvPr>
          <p:cNvSpPr txBox="1"/>
          <p:nvPr/>
        </p:nvSpPr>
        <p:spPr>
          <a:xfrm>
            <a:off x="723316" y="170170"/>
            <a:ext cx="8127999" cy="19926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4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Цены, указанные в таблице по среднему чеку рынка, на первоначальных этапах мы планируем </a:t>
            </a:r>
            <a:r>
              <a:rPr lang="ru-RU" sz="1400" dirty="0" err="1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демпинговать</a:t>
            </a:r>
            <a:r>
              <a:rPr lang="ru-RU" sz="14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 стоимость за оснастку ниже, чем у конкурентов на 5-10%, но не ниже себестоимости самой продукции. Основным видом дохода предприятия будет изготовление пресс-форм и штампов. Вторым видом, приносящим немалый доход является ремонт той же самой продукции, не относящейся к гарантийным случаям. Третьим видом, приносящим доход будут Инжиниринговые услуги в области проектирования, 3</a:t>
            </a:r>
            <a:r>
              <a:rPr lang="en-US" sz="14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D-</a:t>
            </a:r>
            <a:r>
              <a:rPr lang="ru-RU" sz="140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моделирования, подготовки конструкторской и сопроводительной документации.</a:t>
            </a:r>
          </a:p>
        </p:txBody>
      </p:sp>
      <p:graphicFrame>
        <p:nvGraphicFramePr>
          <p:cNvPr id="3" name="Таблица 3">
            <a:extLst>
              <a:ext uri="{FF2B5EF4-FFF2-40B4-BE49-F238E27FC236}">
                <a16:creationId xmlns:a16="http://schemas.microsoft.com/office/drawing/2014/main" id="{CEE19DC9-1EC7-ACB8-E75E-3D035756FEA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53249770"/>
              </p:ext>
            </p:extLst>
          </p:nvPr>
        </p:nvGraphicFramePr>
        <p:xfrm>
          <a:off x="790429" y="2355519"/>
          <a:ext cx="8128000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3197278951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5372171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Вид услуги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Стоимость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173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Текущий ремонт пресс-форм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25 000 р.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55331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Средний ремонт пресс-форм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100 000 р.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30332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Капитальный ремонт пресс-форм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500 000 р.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51355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Проектирование оснастки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200 000 р.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11872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Подготовка </a:t>
                      </a:r>
                      <a:r>
                        <a:rPr lang="ru-RU" dirty="0" err="1"/>
                        <a:t>сопр</a:t>
                      </a:r>
                      <a:r>
                        <a:rPr lang="ru-RU" dirty="0"/>
                        <a:t>. документации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80 000 р.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2225449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D4D6C806-B8BD-0ED6-D281-89720512AF06}"/>
              </a:ext>
            </a:extLst>
          </p:cNvPr>
          <p:cNvSpPr txBox="1"/>
          <p:nvPr/>
        </p:nvSpPr>
        <p:spPr>
          <a:xfrm>
            <a:off x="723316" y="4686951"/>
            <a:ext cx="8269682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По расчету, если за основу взять среднюю загрузку всех производственных мощностей, то в месяц планируется изготовление на сумму от </a:t>
            </a:r>
            <a:r>
              <a:rPr lang="ru-RU" sz="1400" b="1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2 500 000 </a:t>
            </a:r>
            <a:r>
              <a:rPr lang="ru-RU" sz="1400" dirty="0" err="1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млн.руб</a:t>
            </a:r>
            <a:r>
              <a:rPr lang="ru-RU" sz="14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. до </a:t>
            </a:r>
            <a:r>
              <a:rPr lang="ru-RU" sz="1400" b="1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4 000 000 </a:t>
            </a:r>
            <a:r>
              <a:rPr lang="ru-RU" sz="14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млн. руб., ремонт пресс-форм на сумму от </a:t>
            </a:r>
            <a:r>
              <a:rPr lang="ru-RU" sz="1400" b="1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150 000 </a:t>
            </a:r>
            <a:r>
              <a:rPr lang="ru-RU" sz="1400" dirty="0" err="1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тыс.руб</a:t>
            </a:r>
            <a:r>
              <a:rPr lang="ru-RU" sz="14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. до </a:t>
            </a:r>
            <a:r>
              <a:rPr lang="ru-RU" sz="1400" b="1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350 000 </a:t>
            </a:r>
            <a:r>
              <a:rPr lang="ru-RU" sz="14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тыс. руб., инжиниринговых услуг на сумму от 100 000 тыс. руб. до </a:t>
            </a:r>
            <a:r>
              <a:rPr lang="ru-RU" sz="1400" b="1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200 000 </a:t>
            </a:r>
            <a:r>
              <a:rPr lang="ru-RU" sz="1400" dirty="0">
                <a:latin typeface="Times New Roman" panose="02020603050405020304" pitchFamily="18" charset="0"/>
                <a:ea typeface="SimSun" panose="02010600030101010101" pitchFamily="2" charset="-122"/>
                <a:cs typeface="Times New Roman" panose="02020603050405020304" pitchFamily="18" charset="0"/>
              </a:rPr>
              <a:t>тыс. руб.</a:t>
            </a:r>
            <a:endParaRPr lang="ru-RU" sz="1400" dirty="0">
              <a:effectLst/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94196404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Индикатор">
      <a:dk1>
        <a:srgbClr val="000000"/>
      </a:dk1>
      <a:lt1>
        <a:sysClr val="window" lastClr="FFFFFF"/>
      </a:lt1>
      <a:dk2>
        <a:srgbClr val="5E5E5E"/>
      </a:dk2>
      <a:lt2>
        <a:srgbClr val="DDDDDD"/>
      </a:lt2>
      <a:accent1>
        <a:srgbClr val="418AB3"/>
      </a:accent1>
      <a:accent2>
        <a:srgbClr val="A6B727"/>
      </a:accent2>
      <a:accent3>
        <a:srgbClr val="F69200"/>
      </a:accent3>
      <a:accent4>
        <a:srgbClr val="838383"/>
      </a:accent4>
      <a:accent5>
        <a:srgbClr val="FEC306"/>
      </a:accent5>
      <a:accent6>
        <a:srgbClr val="DF5327"/>
      </a:accent6>
      <a:hlink>
        <a:srgbClr val="F59E00"/>
      </a:hlink>
      <a:folHlink>
        <a:srgbClr val="B2B2B2"/>
      </a:folHlink>
    </a:clrScheme>
    <a:fontScheme name="Trebuchet MS">
      <a:majorFont>
        <a:latin typeface="Trebuchet MS" panose="020B0603020202020204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Бороздки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/>
          </a:solidFill>
          <a:prstDash val="solid"/>
        </a:ln>
        <a:ln w="58420" cap="flat" cmpd="thickThin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27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l"/>
          </a:scene3d>
          <a:sp3d prstMaterial="flat">
            <a:bevelT w="31750" h="63500" prst="riblet"/>
          </a:sp3d>
        </a:effectStyle>
        <a:effectStyle>
          <a:effectLst>
            <a:outerShdw blurRad="50800" dist="38100" dir="27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l"/>
          </a:scene3d>
          <a:sp3d prstMaterial="flat">
            <a:bevelT w="57150" h="1143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1709</TotalTime>
  <Words>1806</Words>
  <Application>Microsoft Office PowerPoint</Application>
  <PresentationFormat>Широкоэкранный</PresentationFormat>
  <Paragraphs>148</Paragraphs>
  <Slides>19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6" baseType="lpstr">
      <vt:lpstr>Arial</vt:lpstr>
      <vt:lpstr>Calibri</vt:lpstr>
      <vt:lpstr>Times New Roman</vt:lpstr>
      <vt:lpstr>Trebuchet MS</vt:lpstr>
      <vt:lpstr>Wingdings</vt:lpstr>
      <vt:lpstr>Wingdings 3</vt:lpstr>
      <vt:lpstr>Аспект</vt:lpstr>
      <vt:lpstr>Пресс-форма</vt:lpstr>
      <vt:lpstr>Презентация PowerPoint</vt:lpstr>
      <vt:lpstr>Презентация PowerPoint</vt:lpstr>
      <vt:lpstr>Виды пресс-форм</vt:lpstr>
      <vt:lpstr>Штампы</vt:lpstr>
      <vt:lpstr>Технология литья в пресс-форму</vt:lpstr>
      <vt:lpstr>Бизнес идея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Форм Полимер</dc:title>
  <dc:creator>Narek Veranyan</dc:creator>
  <cp:lastModifiedBy>Кирилл Григорьевич Котов</cp:lastModifiedBy>
  <cp:revision>49</cp:revision>
  <dcterms:created xsi:type="dcterms:W3CDTF">2023-01-27T19:21:17Z</dcterms:created>
  <dcterms:modified xsi:type="dcterms:W3CDTF">2023-02-15T08:07:13Z</dcterms:modified>
</cp:coreProperties>
</file>