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BE62-B3DA-4166-83C0-3FC684EF3A1B}" type="datetimeFigureOut">
              <a:rPr lang="ru-RU" smtClean="0"/>
              <a:pPr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1A54A-3EC6-470A-BEA0-DAA74CED69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128" y="1738076"/>
            <a:ext cx="4429744" cy="3381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804" y="1857364"/>
            <a:ext cx="8229600" cy="2071702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C000"/>
                </a:solidFill>
              </a:rPr>
              <a:t>    </a:t>
            </a:r>
            <a:r>
              <a:rPr lang="ru-RU" sz="1800" b="1" i="1" dirty="0" smtClean="0">
                <a:solidFill>
                  <a:srgbClr val="FFFF00"/>
                </a:solidFill>
              </a:rPr>
              <a:t>Система </a:t>
            </a:r>
            <a:r>
              <a:rPr lang="ru-RU" sz="1800" b="1" i="1" dirty="0">
                <a:solidFill>
                  <a:srgbClr val="FFFF00"/>
                </a:solidFill>
              </a:rPr>
              <a:t>автоматизированного проектирования устройств сигнализации, централизации и блокировки (САПР СЦБ) «Перспектива» это комплекс программ, представляющий уникальный инструмент для инженеров-проектировщиков систем автоматики и телемеханики железнодорожного транспорта, а также инженеров технической документации дистанций СЦБ ОАО РЖД</a:t>
            </a:r>
            <a:endParaRPr lang="ru-RU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85804" y="1857364"/>
            <a:ext cx="8229600" cy="1571636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C000"/>
                </a:solidFill>
              </a:rPr>
              <a:t>    </a:t>
            </a:r>
            <a:r>
              <a:rPr lang="ru-RU" sz="1800" b="1" i="1" dirty="0">
                <a:solidFill>
                  <a:srgbClr val="FFFF00"/>
                </a:solidFill>
              </a:rPr>
              <a:t>На данный момент существует всего 2 программы (КАСПР и АРМ-ПТД), которые используются для решения задач инженеров-проектировщиков СЦБ, но ни одна из них полностью не соответствует поставленным целям.</a:t>
            </a:r>
          </a:p>
          <a:p>
            <a:pPr>
              <a:buNone/>
            </a:pPr>
            <a:endParaRPr lang="ru-RU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85804" y="1857364"/>
            <a:ext cx="8229600" cy="2714644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i="1" dirty="0" smtClean="0">
                <a:solidFill>
                  <a:srgbClr val="FFC000"/>
                </a:solidFill>
              </a:rPr>
              <a:t>      </a:t>
            </a:r>
            <a:r>
              <a:rPr lang="ru-RU" sz="1800" b="1" i="1" dirty="0">
                <a:solidFill>
                  <a:srgbClr val="FFFF00"/>
                </a:solidFill>
              </a:rPr>
              <a:t>КАСПР - Корпоративная Автоматизированная Система Проектирования устройств СЦБ и Связи. Предназначена для проектирования систем СЦБ. Разработано в ГТСС. Применяется в основном в АО </a:t>
            </a:r>
            <a:r>
              <a:rPr lang="ru-RU" sz="1800" b="1" i="1" dirty="0" err="1">
                <a:solidFill>
                  <a:srgbClr val="FFFF00"/>
                </a:solidFill>
              </a:rPr>
              <a:t>Росжелдорпроект</a:t>
            </a:r>
            <a:r>
              <a:rPr lang="ru-RU" sz="1800" b="1" i="1" dirty="0">
                <a:solidFill>
                  <a:srgbClr val="FFFF00"/>
                </a:solidFill>
              </a:rPr>
              <a:t>. </a:t>
            </a:r>
            <a:endParaRPr lang="ru-RU" sz="1800" b="1" i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1800" b="1" i="1" dirty="0">
                <a:solidFill>
                  <a:srgbClr val="FFFF00"/>
                </a:solidFill>
              </a:rPr>
              <a:t> </a:t>
            </a:r>
            <a:r>
              <a:rPr lang="ru-RU" sz="1800" b="1" i="1" dirty="0" smtClean="0">
                <a:solidFill>
                  <a:srgbClr val="FFFF00"/>
                </a:solidFill>
              </a:rPr>
              <a:t>     На </a:t>
            </a:r>
            <a:r>
              <a:rPr lang="ru-RU" sz="1800" b="1" i="1" dirty="0">
                <a:solidFill>
                  <a:srgbClr val="FFFF00"/>
                </a:solidFill>
              </a:rPr>
              <a:t>сегодняшний день КАСПР имеет слабую техническую поддержку и не имеет развития, поддерживается разработанная программа для устаревающих версий </a:t>
            </a:r>
            <a:r>
              <a:rPr lang="en-US" sz="1800" b="1" i="1" dirty="0" err="1">
                <a:solidFill>
                  <a:srgbClr val="FFFF00"/>
                </a:solidFill>
              </a:rPr>
              <a:t>AutoCad</a:t>
            </a:r>
            <a:r>
              <a:rPr lang="ru-RU" sz="1800" b="1" i="1" dirty="0">
                <a:solidFill>
                  <a:srgbClr val="FFFF00"/>
                </a:solidFill>
              </a:rPr>
              <a:t>. При этом всего лишь небольшой процент инженеров в самом АО </a:t>
            </a:r>
            <a:r>
              <a:rPr lang="ru-RU" sz="1800" b="1" i="1" dirty="0" err="1">
                <a:solidFill>
                  <a:srgbClr val="FFFF00"/>
                </a:solidFill>
              </a:rPr>
              <a:t>Росжелдорпроект</a:t>
            </a:r>
            <a:r>
              <a:rPr lang="ru-RU" sz="1800" b="1" i="1" dirty="0">
                <a:solidFill>
                  <a:srgbClr val="FFFF00"/>
                </a:solidFill>
              </a:rPr>
              <a:t> пользуется данной системой. Неоправданная дороговизна, неудобство использования и многие другие факторы делают данную версию САПР неактуальной на данный момент.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215238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КАСПР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357298"/>
            <a:ext cx="7215238" cy="4981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2714644"/>
          </a:xfrm>
          <a:solidFill>
            <a:schemeClr val="tx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b="1" i="1" dirty="0" smtClean="0">
                <a:solidFill>
                  <a:srgbClr val="FFFF00"/>
                </a:solidFill>
              </a:rPr>
              <a:t>      </a:t>
            </a:r>
            <a:r>
              <a:rPr lang="ru-RU" sz="1800" b="1" i="1" dirty="0">
                <a:solidFill>
                  <a:srgbClr val="FFFF00"/>
                </a:solidFill>
              </a:rPr>
              <a:t>АРМ-ПТД –комплекс программных модулей и баз данных, целью использования которых является автоматизация проектирования технической документации на устройства СЦБ. Плюсом и одновременно минусом является отсутствие </a:t>
            </a:r>
            <a:r>
              <a:rPr lang="en-US" sz="1800" b="1" i="1" dirty="0" err="1">
                <a:solidFill>
                  <a:srgbClr val="FFFF00"/>
                </a:solidFill>
              </a:rPr>
              <a:t>AutoCad</a:t>
            </a:r>
            <a:r>
              <a:rPr lang="ru-RU" sz="1800" b="1" i="1" dirty="0">
                <a:solidFill>
                  <a:srgbClr val="FFFF00"/>
                </a:solidFill>
              </a:rPr>
              <a:t> в качестве графического редактора. В качестве редактора выбран инструмент, похожий на </a:t>
            </a:r>
            <a:r>
              <a:rPr lang="en-US" sz="1800" b="1" i="1" dirty="0" err="1">
                <a:solidFill>
                  <a:srgbClr val="FFFF00"/>
                </a:solidFill>
              </a:rPr>
              <a:t>visio</a:t>
            </a:r>
            <a:r>
              <a:rPr lang="ru-RU" sz="1800" b="1" i="1" dirty="0">
                <a:solidFill>
                  <a:srgbClr val="FFFF00"/>
                </a:solidFill>
              </a:rPr>
              <a:t>, что для профессиональных проектировщиков является не совсем удобным инструментом. В отличие от КАСПР много положительных отзывов в плане хорошей автоматизации монтажа устройств. Тем не менее АРМ-ПТД не нашел достойного и конкурентного места в среде инженеров-проектировщиков </a:t>
            </a:r>
            <a:r>
              <a:rPr lang="ru-RU" sz="1800" b="1" i="1" dirty="0" smtClean="0">
                <a:solidFill>
                  <a:srgbClr val="FFFF00"/>
                </a:solidFill>
              </a:rPr>
              <a:t>СЦБ</a:t>
            </a:r>
            <a:endParaRPr lang="ru-RU" sz="1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ru-RU" sz="18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215238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АРМ-ПТД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357298"/>
            <a:ext cx="7286676" cy="5307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2714644"/>
          </a:xfrm>
          <a:solidFill>
            <a:schemeClr val="tx2">
              <a:lumMod val="75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800" b="1" i="1" dirty="0" smtClean="0">
                <a:solidFill>
                  <a:srgbClr val="FFFF00"/>
                </a:solidFill>
              </a:rPr>
              <a:t>      </a:t>
            </a:r>
            <a:r>
              <a:rPr lang="ru-RU" sz="1800" b="1" i="1" dirty="0">
                <a:solidFill>
                  <a:srgbClr val="FFFF00"/>
                </a:solidFill>
              </a:rPr>
              <a:t>САПР СЦБ «Перспектива» призван устранить недостатки имеющихся на данный момент программ проектировщиков и стать настоящим подспорьем в непростой работе разработчиков сложной системы автоматики. В первых версиях программы планируется использование </a:t>
            </a:r>
            <a:r>
              <a:rPr lang="en-US" sz="1800" b="1" i="1" dirty="0" err="1">
                <a:solidFill>
                  <a:srgbClr val="FFFF00"/>
                </a:solidFill>
              </a:rPr>
              <a:t>AutoCad</a:t>
            </a:r>
            <a:r>
              <a:rPr lang="ru-RU" sz="1800" b="1" i="1" dirty="0">
                <a:solidFill>
                  <a:srgbClr val="FFFF00"/>
                </a:solidFill>
              </a:rPr>
              <a:t> в качестве графического редактора. Тем не менее с развитием аппаратно-программного комплекса планируется создание принципиально нового редактора с учетом многих потребностей инженеров-проектировщиков. Архитектура САПР СЦБ «Перспектива» будет представлять совершенно новый подход с использованием новейших технологий и при этом обеспечивая необходимый уровень безопасности.</a:t>
            </a:r>
          </a:p>
          <a:p>
            <a:pPr>
              <a:buNone/>
            </a:pPr>
            <a:endParaRPr lang="ru-RU" sz="1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ru-RU" sz="18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6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290"/>
            <a:ext cx="9144000" cy="189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85804" y="1857364"/>
            <a:ext cx="8229600" cy="1571636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C000"/>
                </a:solidFill>
              </a:rPr>
              <a:t>    </a:t>
            </a:r>
            <a:r>
              <a:rPr lang="ru-RU" sz="1800" b="1" i="1" dirty="0" smtClean="0">
                <a:solidFill>
                  <a:srgbClr val="FFFF00"/>
                </a:solidFill>
              </a:rPr>
              <a:t>Для реализации проекта на затраты в виде покупки компьютерной техники, лицензий программ, заработной платы инженерам СЦБ и программистам и прочих текущих расходов необходимы инвестиции в размере 5 млн. рублей</a:t>
            </a:r>
            <a:endParaRPr lang="ru-RU" sz="1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ru-RU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488"/>
            <a:ext cx="9144000" cy="2175151"/>
          </a:xfrm>
          <a:prstGeom prst="rect">
            <a:avLst/>
          </a:prstGeom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Предварительные расчеты </a:t>
            </a:r>
            <a:r>
              <a:rPr lang="ru-RU" sz="3600" dirty="0" err="1" smtClean="0">
                <a:solidFill>
                  <a:srgbClr val="FFFF00"/>
                </a:solidFill>
              </a:rPr>
              <a:t>бизнес-модели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85804" y="1857364"/>
            <a:ext cx="8229600" cy="1571636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C000"/>
                </a:solidFill>
              </a:rPr>
              <a:t>  </a:t>
            </a:r>
            <a:r>
              <a:rPr lang="ru-RU" b="1" i="1" dirty="0" smtClean="0">
                <a:solidFill>
                  <a:srgbClr val="FFC000"/>
                </a:solidFill>
              </a:rPr>
              <a:t>  </a:t>
            </a:r>
            <a:r>
              <a:rPr lang="ru-RU" sz="1800" b="1" i="1" dirty="0" smtClean="0">
                <a:solidFill>
                  <a:srgbClr val="FFFF00"/>
                </a:solidFill>
              </a:rPr>
              <a:t>Также </a:t>
            </a:r>
            <a:r>
              <a:rPr lang="ru-RU" sz="1800" b="1" i="1" dirty="0" smtClean="0">
                <a:solidFill>
                  <a:srgbClr val="FFFF00"/>
                </a:solidFill>
              </a:rPr>
              <a:t>планируется расширение </a:t>
            </a:r>
            <a:r>
              <a:rPr lang="ru-RU" sz="1800" b="1" i="1" dirty="0" smtClean="0">
                <a:solidFill>
                  <a:srgbClr val="FFFF00"/>
                </a:solidFill>
              </a:rPr>
              <a:t>рынка продаж в проектные институты, не входящие в АО </a:t>
            </a:r>
            <a:r>
              <a:rPr lang="ru-RU" sz="1800" b="1" i="1" dirty="0" err="1" smtClean="0">
                <a:solidFill>
                  <a:srgbClr val="FFFF00"/>
                </a:solidFill>
              </a:rPr>
              <a:t>Росжелдорпроект</a:t>
            </a:r>
            <a:r>
              <a:rPr lang="ru-RU" sz="1800" b="1" i="1" dirty="0" smtClean="0">
                <a:solidFill>
                  <a:srgbClr val="FFFF00"/>
                </a:solidFill>
              </a:rPr>
              <a:t>, сотрудничество с ОАО РЖД, а также проектными отделами заводов производителей железнодорожной автоматики. Возможен выход на рынок стран СНГ</a:t>
            </a:r>
          </a:p>
          <a:p>
            <a:pPr>
              <a:buNone/>
            </a:pPr>
            <a:endParaRPr lang="ru-RU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312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КАСПР</vt:lpstr>
      <vt:lpstr>Слайд 6</vt:lpstr>
      <vt:lpstr>АРМ-ПТД</vt:lpstr>
      <vt:lpstr>Слайд 8</vt:lpstr>
      <vt:lpstr>Слайд 9</vt:lpstr>
      <vt:lpstr>Слайд 10</vt:lpstr>
      <vt:lpstr>Предварительные расчеты бизнес-модели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</dc:creator>
  <cp:lastModifiedBy>AG</cp:lastModifiedBy>
  <cp:revision>15</cp:revision>
  <dcterms:created xsi:type="dcterms:W3CDTF">2023-09-06T15:45:01Z</dcterms:created>
  <dcterms:modified xsi:type="dcterms:W3CDTF">2023-09-06T17:43:02Z</dcterms:modified>
</cp:coreProperties>
</file>