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71" r:id="rId5"/>
    <p:sldId id="263" r:id="rId6"/>
    <p:sldId id="272" r:id="rId7"/>
    <p:sldId id="262" r:id="rId8"/>
    <p:sldId id="273" r:id="rId9"/>
    <p:sldId id="266" r:id="rId10"/>
    <p:sldId id="275" r:id="rId11"/>
    <p:sldId id="267" r:id="rId12"/>
    <p:sldId id="274" r:id="rId13"/>
    <p:sldId id="269" r:id="rId14"/>
    <p:sldId id="270" r:id="rId15"/>
  </p:sldIdLst>
  <p:sldSz cx="12192000" cy="6858000"/>
  <p:notesSz cx="6858000" cy="9144000"/>
  <p:embeddedFontLst>
    <p:embeddedFont>
      <p:font typeface="Jost" pitchFamily="2" charset="-52"/>
      <p:regular r:id="rId17"/>
      <p:bold r:id="rId18"/>
      <p:italic r:id="rId19"/>
      <p:boldItalic r:id="rId20"/>
    </p:embeddedFont>
    <p:embeddedFont>
      <p:font typeface="Jost Black" pitchFamily="2" charset="-52"/>
      <p:bold r:id="rId21"/>
      <p:boldItalic r:id="rId22"/>
    </p:embeddedFont>
    <p:embeddedFont>
      <p:font typeface="Jost Light" pitchFamily="2" charset="-52"/>
      <p:regular r:id="rId23"/>
      <p:bold r:id="rId24"/>
      <p:italic r:id="rId25"/>
      <p:boldItalic r:id="rId26"/>
    </p:embeddedFont>
    <p:embeddedFont>
      <p:font typeface="Jost Medium" pitchFamily="2" charset="-52"/>
      <p:regular r:id="rId27"/>
      <p:italic r:id="rId28"/>
    </p:embeddedFont>
    <p:embeddedFont>
      <p:font typeface="Jost SemiBold" pitchFamily="2" charset="-52"/>
      <p:regular r:id="rId29"/>
      <p:bold r:id="rId30"/>
      <p:italic r:id="rId31"/>
      <p:boldItalic r:id="rId32"/>
    </p:embeddedFont>
    <p:embeddedFont>
      <p:font typeface="Play" panose="020B0604020202020204" charset="0"/>
      <p:regular r:id="rId33"/>
      <p:bold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0" roundtripDataSignature="AMtx7mixBsoxXNDGeo4UKMPYpRYhJWJ7q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-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21" Type="http://schemas.openxmlformats.org/officeDocument/2006/relationships/font" Target="fonts/font5.fntdata"/><Relationship Id="rId34" Type="http://schemas.openxmlformats.org/officeDocument/2006/relationships/font" Target="fonts/font18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40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" name="Google Shape;311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2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2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2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2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hyperlink" Target="https://www.kommersant.ru/doc/7988660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7" Type="http://schemas.openxmlformats.org/officeDocument/2006/relationships/image" Target="../media/image20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hyperlink" Target="https://businesstat.ru/catalog/id10861/" TargetMode="Externa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2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hyperlink" Target="https://bejure.ru/" TargetMode="External"/><Relationship Id="rId4" Type="http://schemas.openxmlformats.org/officeDocument/2006/relationships/hyperlink" Target="mailto:radzhabov.t@bejure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 descr="Изображение выглядит как Человеческое лицо, снимок экрана, искусство&#10;&#10;Контент, сгенерированный ИИ, может содержать ошибки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 txBox="1">
            <a:spLocks noGrp="1"/>
          </p:cNvSpPr>
          <p:nvPr>
            <p:ph type="ctrTitle"/>
          </p:nvPr>
        </p:nvSpPr>
        <p:spPr>
          <a:xfrm>
            <a:off x="627647" y="4758490"/>
            <a:ext cx="10026316" cy="1046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Jost Light"/>
              <a:buNone/>
            </a:pPr>
            <a:r>
              <a:rPr lang="ru-RU" sz="3200" dirty="0">
                <a:solidFill>
                  <a:schemeClr val="lt1"/>
                </a:solidFill>
                <a:latin typeface="Jost Light"/>
                <a:ea typeface="Jost Light"/>
                <a:cs typeface="Jost Light"/>
                <a:sym typeface="Jost Light"/>
              </a:rPr>
              <a:t>АВТОМАТИЗАЦИЯ ЮРИДИЧЕСКИХ ПРОЦЕССОВ </a:t>
            </a:r>
            <a:br>
              <a:rPr lang="ru-RU" sz="3200" dirty="0">
                <a:solidFill>
                  <a:schemeClr val="lt1"/>
                </a:solidFill>
                <a:latin typeface="Jost Light"/>
                <a:ea typeface="Jost Light"/>
                <a:cs typeface="Jost Light"/>
                <a:sym typeface="Jost Light"/>
              </a:rPr>
            </a:br>
            <a:r>
              <a:rPr lang="ru-RU" sz="3200" dirty="0">
                <a:solidFill>
                  <a:schemeClr val="lt1"/>
                </a:solidFill>
                <a:latin typeface="Jost Light"/>
                <a:ea typeface="Jost Light"/>
                <a:cs typeface="Jost Light"/>
                <a:sym typeface="Jost Light"/>
              </a:rPr>
              <a:t>И ДОКУМЕНТОВ ДЛЯ МАЛОГО БИЗНЕСА</a:t>
            </a:r>
            <a:endParaRPr sz="3200" dirty="0">
              <a:solidFill>
                <a:schemeClr val="lt1"/>
              </a:solidFill>
              <a:latin typeface="Jost Light"/>
              <a:ea typeface="Jost Light"/>
              <a:cs typeface="Jost Light"/>
              <a:sym typeface="Jost Light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623636" y="5937584"/>
            <a:ext cx="3443038" cy="469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Jost"/>
              <a:buNone/>
            </a:pPr>
            <a:r>
              <a:rPr lang="ru-RU" sz="2400" b="1" i="0" u="none" strike="noStrike" cap="none" dirty="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С AI-АССИСТЕНТОМ</a:t>
            </a:r>
            <a:endParaRPr sz="2400" b="1" i="0" u="none" strike="noStrike" cap="none" dirty="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2" descr="Изображение выглядит как размытие, розовый&#10;&#10;Контент, сгенерированный ИИ, может содержать ошибки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438650"/>
            <a:ext cx="5956300" cy="241935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2"/>
          <p:cNvSpPr/>
          <p:nvPr/>
        </p:nvSpPr>
        <p:spPr>
          <a:xfrm>
            <a:off x="727910" y="2044070"/>
            <a:ext cx="4765129" cy="3332748"/>
          </a:xfrm>
          <a:prstGeom prst="roundRect">
            <a:avLst>
              <a:gd name="adj" fmla="val 6882"/>
            </a:avLst>
          </a:prstGeom>
          <a:solidFill>
            <a:schemeClr val="lt1"/>
          </a:solidFill>
          <a:ln w="19050" cap="flat" cmpd="sng">
            <a:solidFill>
              <a:srgbClr val="ED333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2"/>
          <p:cNvSpPr txBox="1">
            <a:spLocks noGrp="1"/>
          </p:cNvSpPr>
          <p:nvPr>
            <p:ph type="title"/>
          </p:nvPr>
        </p:nvSpPr>
        <p:spPr>
          <a:xfrm>
            <a:off x="708203" y="359374"/>
            <a:ext cx="4219461" cy="7302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53565"/>
              </a:buClr>
              <a:buSzPts val="3000"/>
              <a:buFont typeface="Jost"/>
              <a:buNone/>
            </a:pPr>
            <a:r>
              <a:rPr lang="ru-RU" sz="2400" b="1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ПРОБЛЕМА</a:t>
            </a:r>
            <a:endParaRPr sz="2400" b="1" dirty="0">
              <a:solidFill>
                <a:srgbClr val="553565"/>
              </a:solidFill>
              <a:latin typeface="Jost"/>
              <a:ea typeface="Jost"/>
              <a:cs typeface="Jost"/>
              <a:sym typeface="Jost"/>
            </a:endParaRPr>
          </a:p>
        </p:txBody>
      </p:sp>
      <p:pic>
        <p:nvPicPr>
          <p:cNvPr id="94" name="Google Shape;94;p2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1011655" y="2353674"/>
            <a:ext cx="408071" cy="408071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2" descr="Изображение выглядит как снимок экрана, линия, Графика, дизайн&#10;&#10;Контент, сгенерированный ИИ, может содержать ошибки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956300" y="0"/>
            <a:ext cx="62357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2"/>
          <p:cNvSpPr txBox="1"/>
          <p:nvPr/>
        </p:nvSpPr>
        <p:spPr>
          <a:xfrm>
            <a:off x="1489718" y="2248220"/>
            <a:ext cx="3264506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 dirty="0">
                <a:solidFill>
                  <a:srgbClr val="ED3333"/>
                </a:solidFill>
                <a:latin typeface="Jost"/>
                <a:ea typeface="Jost"/>
                <a:cs typeface="Jost"/>
                <a:sym typeface="Jost"/>
              </a:rPr>
              <a:t>Рост количества проверок МСП на фоне цифровизации</a:t>
            </a:r>
            <a:endParaRPr sz="1800" dirty="0">
              <a:solidFill>
                <a:srgbClr val="ED3333"/>
              </a:solidFill>
              <a:latin typeface="Jost"/>
              <a:ea typeface="Jost"/>
              <a:cs typeface="Jost"/>
              <a:sym typeface="Jost"/>
            </a:endParaRPr>
          </a:p>
        </p:txBody>
      </p:sp>
      <p:pic>
        <p:nvPicPr>
          <p:cNvPr id="97" name="Google Shape;97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11655" y="3059566"/>
            <a:ext cx="408071" cy="408071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2"/>
          <p:cNvSpPr txBox="1"/>
          <p:nvPr/>
        </p:nvSpPr>
        <p:spPr>
          <a:xfrm>
            <a:off x="1479884" y="2973776"/>
            <a:ext cx="3975979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rgbClr val="ED3333"/>
                </a:solidFill>
                <a:latin typeface="Jost" pitchFamily="2" charset="-52"/>
                <a:ea typeface="Jost" pitchFamily="2" charset="-52"/>
                <a:sym typeface="Arial"/>
              </a:rPr>
              <a:t>Увеличение объема и повышение сложности юридических требований</a:t>
            </a:r>
            <a:endParaRPr sz="1800" dirty="0">
              <a:solidFill>
                <a:srgbClr val="ED3333"/>
              </a:solidFill>
              <a:latin typeface="Jost" pitchFamily="2" charset="-52"/>
              <a:ea typeface="Jost" pitchFamily="2" charset="-52"/>
              <a:cs typeface="Jost"/>
              <a:sym typeface="Jost"/>
            </a:endParaRPr>
          </a:p>
        </p:txBody>
      </p:sp>
      <p:pic>
        <p:nvPicPr>
          <p:cNvPr id="99" name="Google Shape;99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11655" y="3819052"/>
            <a:ext cx="408071" cy="408071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2"/>
          <p:cNvSpPr txBox="1"/>
          <p:nvPr/>
        </p:nvSpPr>
        <p:spPr>
          <a:xfrm>
            <a:off x="1479885" y="3713598"/>
            <a:ext cx="277327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rgbClr val="ED3333"/>
                </a:solidFill>
                <a:latin typeface="Jost" pitchFamily="2" charset="-52"/>
                <a:ea typeface="Jost" pitchFamily="2" charset="-52"/>
                <a:sym typeface="Arial"/>
              </a:rPr>
              <a:t>Юристы нерентабельны для малого бизнеса</a:t>
            </a:r>
            <a:endParaRPr sz="1800" dirty="0">
              <a:solidFill>
                <a:srgbClr val="ED3333"/>
              </a:solidFill>
              <a:latin typeface="Jost" pitchFamily="2" charset="-52"/>
              <a:ea typeface="Jost" pitchFamily="2" charset="-52"/>
              <a:cs typeface="Jost"/>
              <a:sym typeface="Jost"/>
            </a:endParaRPr>
          </a:p>
        </p:txBody>
      </p:sp>
      <p:pic>
        <p:nvPicPr>
          <p:cNvPr id="101" name="Google Shape;101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11655" y="4576127"/>
            <a:ext cx="408071" cy="408071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"/>
          <p:cNvSpPr txBox="1"/>
          <p:nvPr/>
        </p:nvSpPr>
        <p:spPr>
          <a:xfrm>
            <a:off x="1479885" y="4480505"/>
            <a:ext cx="3952372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rgbClr val="ED3333"/>
                </a:solidFill>
                <a:latin typeface="Jost" pitchFamily="2" charset="-52"/>
                <a:ea typeface="Jost" pitchFamily="2" charset="-52"/>
                <a:sym typeface="Arial"/>
              </a:rPr>
              <a:t>Документы и процессы разрознены, нет единой платформы</a:t>
            </a:r>
            <a:endParaRPr sz="1800" dirty="0">
              <a:solidFill>
                <a:srgbClr val="ED3333"/>
              </a:solidFill>
              <a:latin typeface="Jost" pitchFamily="2" charset="-52"/>
              <a:ea typeface="Jost" pitchFamily="2" charset="-52"/>
              <a:cs typeface="Jost"/>
              <a:sym typeface="Jost"/>
            </a:endParaRPr>
          </a:p>
        </p:txBody>
      </p:sp>
      <p:sp>
        <p:nvSpPr>
          <p:cNvPr id="103" name="Google Shape;103;p2"/>
          <p:cNvSpPr txBox="1"/>
          <p:nvPr/>
        </p:nvSpPr>
        <p:spPr>
          <a:xfrm>
            <a:off x="834674" y="5517872"/>
            <a:ext cx="274786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solidFill>
                  <a:srgbClr val="ED3333"/>
                </a:solidFill>
                <a:latin typeface="Jost"/>
                <a:ea typeface="Jost"/>
                <a:cs typeface="Jost"/>
                <a:sym typeface="Jost"/>
              </a:rPr>
              <a:t>Юридические ошибки</a:t>
            </a:r>
            <a:endParaRPr sz="1800" b="1" dirty="0">
              <a:solidFill>
                <a:srgbClr val="ED3333"/>
              </a:solidFill>
              <a:latin typeface="Jost"/>
              <a:ea typeface="Jost"/>
              <a:cs typeface="Jost"/>
              <a:sym typeface="Jost"/>
            </a:endParaRPr>
          </a:p>
        </p:txBody>
      </p:sp>
      <p:sp>
        <p:nvSpPr>
          <p:cNvPr id="104" name="Google Shape;104;p2"/>
          <p:cNvSpPr txBox="1"/>
          <p:nvPr/>
        </p:nvSpPr>
        <p:spPr>
          <a:xfrm>
            <a:off x="1806240" y="5923098"/>
            <a:ext cx="337536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Предписания, штрафы, приостановка деятельности</a:t>
            </a:r>
            <a:endParaRPr sz="1800" dirty="0">
              <a:solidFill>
                <a:srgbClr val="553565"/>
              </a:solidFill>
              <a:latin typeface="Jost"/>
              <a:ea typeface="Jost"/>
              <a:cs typeface="Jost"/>
              <a:sym typeface="Jost"/>
            </a:endParaRPr>
          </a:p>
        </p:txBody>
      </p:sp>
      <p:pic>
        <p:nvPicPr>
          <p:cNvPr id="105" name="Google Shape;105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15690" y="5922394"/>
            <a:ext cx="590550" cy="323850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"/>
          <p:cNvSpPr txBox="1"/>
          <p:nvPr/>
        </p:nvSpPr>
        <p:spPr>
          <a:xfrm rot="-5400000">
            <a:off x="5827044" y="3845496"/>
            <a:ext cx="1601447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lt1"/>
                </a:solidFill>
                <a:latin typeface="Jost" pitchFamily="2" charset="-52"/>
                <a:ea typeface="Jost" pitchFamily="2" charset="-52"/>
                <a:sym typeface="Arial"/>
              </a:rPr>
              <a:t>Индекс роста</a:t>
            </a:r>
            <a:endParaRPr sz="1800" dirty="0">
              <a:solidFill>
                <a:schemeClr val="lt1"/>
              </a:solidFill>
              <a:latin typeface="Jost" pitchFamily="2" charset="-52"/>
              <a:ea typeface="Jost" pitchFamily="2" charset="-52"/>
              <a:cs typeface="Jost"/>
              <a:sym typeface="Jost"/>
            </a:endParaRPr>
          </a:p>
        </p:txBody>
      </p:sp>
      <p:sp>
        <p:nvSpPr>
          <p:cNvPr id="107" name="Google Shape;107;p2"/>
          <p:cNvSpPr txBox="1"/>
          <p:nvPr/>
        </p:nvSpPr>
        <p:spPr>
          <a:xfrm>
            <a:off x="9339263" y="5466345"/>
            <a:ext cx="738187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Годы</a:t>
            </a:r>
            <a:endParaRPr sz="1800" dirty="0"/>
          </a:p>
        </p:txBody>
      </p:sp>
      <p:sp>
        <p:nvSpPr>
          <p:cNvPr id="108" name="Google Shape;108;p2"/>
          <p:cNvSpPr txBox="1"/>
          <p:nvPr/>
        </p:nvSpPr>
        <p:spPr>
          <a:xfrm>
            <a:off x="7179594" y="6015411"/>
            <a:ext cx="313146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Источник: Коммерсант </a:t>
            </a:r>
            <a:r>
              <a:rPr lang="ru-RU" sz="1200" u="sng" dirty="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https://www.kommersant.ru/doc/7988660</a:t>
            </a:r>
            <a:endParaRPr sz="1200" dirty="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</p:txBody>
      </p:sp>
      <p:sp>
        <p:nvSpPr>
          <p:cNvPr id="109" name="Google Shape;109;p2"/>
          <p:cNvSpPr txBox="1"/>
          <p:nvPr/>
        </p:nvSpPr>
        <p:spPr>
          <a:xfrm>
            <a:off x="7460786" y="1883520"/>
            <a:ext cx="4082285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Рост юридической нагрузки на малый бизнес</a:t>
            </a:r>
            <a:endParaRPr sz="1800" b="1" dirty="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</p:txBody>
      </p:sp>
      <p:sp>
        <p:nvSpPr>
          <p:cNvPr id="110" name="Google Shape;110;p2"/>
          <p:cNvSpPr/>
          <p:nvPr/>
        </p:nvSpPr>
        <p:spPr>
          <a:xfrm>
            <a:off x="7688826" y="4018892"/>
            <a:ext cx="1505342" cy="419758"/>
          </a:xfrm>
          <a:prstGeom prst="roundRect">
            <a:avLst>
              <a:gd name="adj" fmla="val 40871"/>
            </a:avLst>
          </a:prstGeom>
          <a:solidFill>
            <a:srgbClr val="78BE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Требования</a:t>
            </a:r>
            <a:endParaRPr sz="1800" dirty="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</p:txBody>
      </p:sp>
      <p:sp>
        <p:nvSpPr>
          <p:cNvPr id="111" name="Google Shape;111;p2"/>
          <p:cNvSpPr/>
          <p:nvPr/>
        </p:nvSpPr>
        <p:spPr>
          <a:xfrm>
            <a:off x="8858865" y="3543300"/>
            <a:ext cx="1350597" cy="419758"/>
          </a:xfrm>
          <a:prstGeom prst="roundRect">
            <a:avLst>
              <a:gd name="adj" fmla="val 40871"/>
            </a:avLst>
          </a:prstGeom>
          <a:solidFill>
            <a:srgbClr val="FF94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Проверки</a:t>
            </a:r>
            <a:endParaRPr sz="1800" dirty="0"/>
          </a:p>
        </p:txBody>
      </p:sp>
      <p:sp>
        <p:nvSpPr>
          <p:cNvPr id="112" name="Google Shape;112;p2"/>
          <p:cNvSpPr/>
          <p:nvPr/>
        </p:nvSpPr>
        <p:spPr>
          <a:xfrm>
            <a:off x="9883942" y="3009242"/>
            <a:ext cx="1096150" cy="419758"/>
          </a:xfrm>
          <a:prstGeom prst="roundRect">
            <a:avLst>
              <a:gd name="adj" fmla="val 39359"/>
            </a:avLst>
          </a:prstGeom>
          <a:solidFill>
            <a:srgbClr val="FF6C6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Штрафы</a:t>
            </a:r>
            <a:endParaRPr sz="1800" dirty="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</p:txBody>
      </p:sp>
      <p:sp>
        <p:nvSpPr>
          <p:cNvPr id="2" name="Google Shape;103;p2">
            <a:extLst>
              <a:ext uri="{FF2B5EF4-FFF2-40B4-BE49-F238E27FC236}">
                <a16:creationId xmlns:a16="http://schemas.microsoft.com/office/drawing/2014/main" id="{92D1D19A-9835-B2B5-6D84-267335E7A312}"/>
              </a:ext>
            </a:extLst>
          </p:cNvPr>
          <p:cNvSpPr txBox="1"/>
          <p:nvPr/>
        </p:nvSpPr>
        <p:spPr>
          <a:xfrm>
            <a:off x="708202" y="986488"/>
            <a:ext cx="4473397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rgbClr val="ED3333"/>
                </a:solidFill>
                <a:latin typeface="Jost"/>
                <a:ea typeface="Jost"/>
                <a:cs typeface="Jost"/>
                <a:sym typeface="Jost"/>
              </a:rPr>
              <a:t>Бизнес теряет ежегодно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rgbClr val="ED3333"/>
                </a:solidFill>
                <a:latin typeface="Jost"/>
                <a:ea typeface="Jost"/>
                <a:cs typeface="Jost"/>
                <a:sym typeface="Jost"/>
              </a:rPr>
              <a:t>10 000 000 000 рублей </a:t>
            </a:r>
            <a:endParaRPr sz="2400" b="1" dirty="0">
              <a:solidFill>
                <a:srgbClr val="ED3333"/>
              </a:solidFill>
              <a:latin typeface="Jost"/>
              <a:ea typeface="Jost"/>
              <a:cs typeface="Jost"/>
              <a:sym typeface="Jos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3" descr="Изображение выглядит как зеленый, снимок экрана&#10;&#10;Контент, сгенерированный ИИ, может содержать ошибки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56300" y="0"/>
            <a:ext cx="62357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3" descr="Изображение выглядит как размытие, Красочность&#10;&#10;Контент, сгенерированный ИИ, может содержать ошибки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4438650"/>
            <a:ext cx="5956300" cy="241935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3"/>
          <p:cNvSpPr txBox="1">
            <a:spLocks noGrp="1"/>
          </p:cNvSpPr>
          <p:nvPr>
            <p:ph type="title"/>
          </p:nvPr>
        </p:nvSpPr>
        <p:spPr>
          <a:xfrm>
            <a:off x="637674" y="365125"/>
            <a:ext cx="4704347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53565"/>
              </a:buClr>
              <a:buSzPts val="3000"/>
              <a:buFont typeface="Jost"/>
              <a:buNone/>
            </a:pPr>
            <a:r>
              <a:rPr lang="ru-RU" sz="2400" b="1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РЕШЕНИЕ</a:t>
            </a:r>
            <a:endParaRPr sz="2400" b="1" dirty="0">
              <a:solidFill>
                <a:srgbClr val="553565"/>
              </a:solidFill>
              <a:latin typeface="Jost"/>
              <a:ea typeface="Jost"/>
              <a:cs typeface="Jost"/>
              <a:sym typeface="Jost"/>
            </a:endParaRPr>
          </a:p>
        </p:txBody>
      </p:sp>
      <p:sp>
        <p:nvSpPr>
          <p:cNvPr id="120" name="Google Shape;120;p3"/>
          <p:cNvSpPr/>
          <p:nvPr/>
        </p:nvSpPr>
        <p:spPr>
          <a:xfrm>
            <a:off x="6680200" y="1745274"/>
            <a:ext cx="3624006" cy="768675"/>
          </a:xfrm>
          <a:prstGeom prst="roundRect">
            <a:avLst>
              <a:gd name="adj" fmla="val 22452"/>
            </a:avLst>
          </a:prstGeom>
          <a:solidFill>
            <a:schemeClr val="lt1"/>
          </a:solidFill>
          <a:ln>
            <a:noFill/>
          </a:ln>
          <a:effectLst>
            <a:outerShdw blurRad="279400" dist="50800" dir="5400000" algn="ctr" rotWithShape="0">
              <a:srgbClr val="000000">
                <a:alpha val="31764"/>
              </a:srgbClr>
            </a:outerShdw>
          </a:effectLst>
        </p:spPr>
        <p:txBody>
          <a:bodyPr spcFirstLastPara="1" wrap="square" lIns="648000" tIns="180000" rIns="72000" bIns="1800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rgbClr val="553565"/>
                </a:solidFill>
                <a:latin typeface="Jost" pitchFamily="2" charset="-52"/>
                <a:ea typeface="Jost" pitchFamily="2" charset="-52"/>
                <a:cs typeface="Jost Light"/>
                <a:sym typeface="Jost Light"/>
              </a:rPr>
              <a:t>30+ видов бизнеса</a:t>
            </a:r>
            <a:endParaRPr sz="2000" dirty="0">
              <a:solidFill>
                <a:srgbClr val="553565"/>
              </a:solidFill>
              <a:latin typeface="Jost" pitchFamily="2" charset="-52"/>
              <a:ea typeface="Jost" pitchFamily="2" charset="-52"/>
              <a:cs typeface="Jost Light"/>
              <a:sym typeface="Jost Light"/>
            </a:endParaRPr>
          </a:p>
        </p:txBody>
      </p:sp>
      <p:pic>
        <p:nvPicPr>
          <p:cNvPr id="121" name="Google Shape;121;p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32600" y="1929584"/>
            <a:ext cx="400050" cy="40005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3"/>
          <p:cNvSpPr/>
          <p:nvPr/>
        </p:nvSpPr>
        <p:spPr>
          <a:xfrm>
            <a:off x="6680200" y="2654939"/>
            <a:ext cx="4743450" cy="768675"/>
          </a:xfrm>
          <a:prstGeom prst="roundRect">
            <a:avLst>
              <a:gd name="adj" fmla="val 22452"/>
            </a:avLst>
          </a:prstGeom>
          <a:solidFill>
            <a:schemeClr val="lt1"/>
          </a:solidFill>
          <a:ln>
            <a:noFill/>
          </a:ln>
          <a:effectLst>
            <a:outerShdw blurRad="279400" dist="50800" dir="5400000" algn="ctr" rotWithShape="0">
              <a:srgbClr val="000000">
                <a:alpha val="31764"/>
              </a:srgbClr>
            </a:outerShdw>
          </a:effectLst>
        </p:spPr>
        <p:txBody>
          <a:bodyPr spcFirstLastPara="1" wrap="square" lIns="648000" tIns="180000" rIns="72000" bIns="1800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rgbClr val="553565"/>
                </a:solidFill>
                <a:latin typeface="Jost" pitchFamily="2" charset="-52"/>
                <a:ea typeface="Jost" pitchFamily="2" charset="-52"/>
                <a:cs typeface="Jost Light"/>
                <a:sym typeface="Jost Light"/>
              </a:rPr>
              <a:t>Соответствие Законодательству РФ</a:t>
            </a:r>
            <a:endParaRPr sz="2000" dirty="0">
              <a:solidFill>
                <a:srgbClr val="553565"/>
              </a:solidFill>
              <a:latin typeface="Jost" pitchFamily="2" charset="-52"/>
              <a:ea typeface="Jost" pitchFamily="2" charset="-52"/>
              <a:cs typeface="Jost Light"/>
              <a:sym typeface="Jost Light"/>
            </a:endParaRPr>
          </a:p>
        </p:txBody>
      </p:sp>
      <p:pic>
        <p:nvPicPr>
          <p:cNvPr id="123" name="Google Shape;123;p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832600" y="2834889"/>
            <a:ext cx="400050" cy="40005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3"/>
          <p:cNvSpPr/>
          <p:nvPr/>
        </p:nvSpPr>
        <p:spPr>
          <a:xfrm>
            <a:off x="6680199" y="3568947"/>
            <a:ext cx="4743450" cy="768675"/>
          </a:xfrm>
          <a:prstGeom prst="roundRect">
            <a:avLst>
              <a:gd name="adj" fmla="val 22452"/>
            </a:avLst>
          </a:prstGeom>
          <a:solidFill>
            <a:schemeClr val="lt1"/>
          </a:solidFill>
          <a:ln>
            <a:noFill/>
          </a:ln>
          <a:effectLst>
            <a:outerShdw blurRad="279400" dist="50800" dir="5400000" algn="ctr" rotWithShape="0">
              <a:srgbClr val="000000">
                <a:alpha val="31764"/>
              </a:srgbClr>
            </a:outerShdw>
          </a:effectLst>
        </p:spPr>
        <p:txBody>
          <a:bodyPr spcFirstLastPara="1" wrap="square" lIns="648000" tIns="180000" rIns="72000" bIns="1800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rgbClr val="553565"/>
                </a:solidFill>
                <a:latin typeface="Jost" pitchFamily="2" charset="-52"/>
                <a:ea typeface="Jost" pitchFamily="2" charset="-52"/>
                <a:cs typeface="Jost Light"/>
                <a:sym typeface="Jost Light"/>
              </a:rPr>
              <a:t>Автоматизация работы с командой</a:t>
            </a:r>
            <a:endParaRPr sz="2000" dirty="0">
              <a:solidFill>
                <a:srgbClr val="553565"/>
              </a:solidFill>
              <a:latin typeface="Jost" pitchFamily="2" charset="-52"/>
              <a:ea typeface="Jost" pitchFamily="2" charset="-52"/>
              <a:cs typeface="Jost Light"/>
              <a:sym typeface="Jost Light"/>
            </a:endParaRPr>
          </a:p>
        </p:txBody>
      </p:sp>
      <p:pic>
        <p:nvPicPr>
          <p:cNvPr id="125" name="Google Shape;125;p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832600" y="3753259"/>
            <a:ext cx="400050" cy="400050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3"/>
          <p:cNvSpPr/>
          <p:nvPr/>
        </p:nvSpPr>
        <p:spPr>
          <a:xfrm>
            <a:off x="6680199" y="4497296"/>
            <a:ext cx="4587569" cy="768675"/>
          </a:xfrm>
          <a:prstGeom prst="roundRect">
            <a:avLst>
              <a:gd name="adj" fmla="val 22452"/>
            </a:avLst>
          </a:prstGeom>
          <a:solidFill>
            <a:schemeClr val="lt1"/>
          </a:solidFill>
          <a:ln>
            <a:noFill/>
          </a:ln>
          <a:effectLst>
            <a:outerShdw blurRad="279400" dist="50800" dir="5400000" algn="ctr" rotWithShape="0">
              <a:srgbClr val="000000">
                <a:alpha val="31764"/>
              </a:srgbClr>
            </a:outerShdw>
          </a:effectLst>
        </p:spPr>
        <p:txBody>
          <a:bodyPr spcFirstLastPara="1" wrap="square" lIns="648000" tIns="180000" rIns="72000" bIns="1800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rgbClr val="553565"/>
                </a:solidFill>
                <a:latin typeface="Jost" pitchFamily="2" charset="-52"/>
                <a:ea typeface="Jost" pitchFamily="2" charset="-52"/>
                <a:cs typeface="Jost Light"/>
                <a:sym typeface="Jost Light"/>
              </a:rPr>
              <a:t>Электронный документооборот</a:t>
            </a:r>
            <a:endParaRPr sz="2000" dirty="0">
              <a:solidFill>
                <a:srgbClr val="553565"/>
              </a:solidFill>
              <a:latin typeface="Jost" pitchFamily="2" charset="-52"/>
              <a:ea typeface="Jost" pitchFamily="2" charset="-52"/>
              <a:cs typeface="Jost Light"/>
              <a:sym typeface="Jost Light"/>
            </a:endParaRPr>
          </a:p>
        </p:txBody>
      </p:sp>
      <p:pic>
        <p:nvPicPr>
          <p:cNvPr id="127" name="Google Shape;127;p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832600" y="4694261"/>
            <a:ext cx="400050" cy="40005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3"/>
          <p:cNvSpPr/>
          <p:nvPr/>
        </p:nvSpPr>
        <p:spPr>
          <a:xfrm>
            <a:off x="6680200" y="5455423"/>
            <a:ext cx="2532626" cy="768675"/>
          </a:xfrm>
          <a:prstGeom prst="roundRect">
            <a:avLst>
              <a:gd name="adj" fmla="val 22452"/>
            </a:avLst>
          </a:prstGeom>
          <a:solidFill>
            <a:schemeClr val="lt1"/>
          </a:solidFill>
          <a:ln>
            <a:noFill/>
          </a:ln>
          <a:effectLst>
            <a:outerShdw blurRad="279400" dist="50800" dir="5400000" algn="ctr" rotWithShape="0">
              <a:srgbClr val="000000">
                <a:alpha val="31764"/>
              </a:srgbClr>
            </a:outerShdw>
          </a:effectLst>
        </p:spPr>
        <p:txBody>
          <a:bodyPr spcFirstLastPara="1" wrap="square" lIns="648000" tIns="180000" rIns="72000" bIns="1800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rgbClr val="553565"/>
                </a:solidFill>
                <a:latin typeface="Jost" pitchFamily="2" charset="-52"/>
                <a:ea typeface="Jost" pitchFamily="2" charset="-52"/>
                <a:cs typeface="Jost Light"/>
                <a:sym typeface="Jost Light"/>
              </a:rPr>
              <a:t>AI-ассистент</a:t>
            </a:r>
            <a:endParaRPr sz="2000" dirty="0">
              <a:solidFill>
                <a:srgbClr val="553565"/>
              </a:solidFill>
              <a:latin typeface="Jost" pitchFamily="2" charset="-52"/>
              <a:ea typeface="Jost" pitchFamily="2" charset="-52"/>
              <a:cs typeface="Jost Light"/>
              <a:sym typeface="Jost Light"/>
            </a:endParaRPr>
          </a:p>
        </p:txBody>
      </p:sp>
      <p:pic>
        <p:nvPicPr>
          <p:cNvPr id="129" name="Google Shape;129;p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832600" y="5649568"/>
            <a:ext cx="400050" cy="40005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3"/>
          <p:cNvSpPr txBox="1"/>
          <p:nvPr/>
        </p:nvSpPr>
        <p:spPr>
          <a:xfrm>
            <a:off x="642495" y="2517953"/>
            <a:ext cx="4194976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rgbClr val="553565"/>
                </a:solidFill>
                <a:latin typeface="Jost" pitchFamily="2" charset="-52"/>
                <a:ea typeface="Jost" pitchFamily="2" charset="-52"/>
                <a:cs typeface="Jost Light"/>
                <a:sym typeface="Jost Light"/>
              </a:rPr>
              <a:t>ЕДИНАЯ ЮРИДИЧЕСКАЯ</a:t>
            </a:r>
            <a:endParaRPr sz="2400" b="1" dirty="0">
              <a:solidFill>
                <a:srgbClr val="553565"/>
              </a:solidFill>
              <a:latin typeface="Jost" pitchFamily="2" charset="-52"/>
              <a:ea typeface="Jost" pitchFamily="2" charset="-52"/>
              <a:cs typeface="Jost Light"/>
              <a:sym typeface="Jost Ligh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rgbClr val="553565"/>
                </a:solidFill>
                <a:latin typeface="Jost" pitchFamily="2" charset="-52"/>
                <a:ea typeface="Jost" pitchFamily="2" charset="-52"/>
                <a:cs typeface="Jost Light"/>
                <a:sym typeface="Jost Light"/>
              </a:rPr>
              <a:t>ОНЛАЙН-ПЛАТФОРМА</a:t>
            </a:r>
            <a:endParaRPr sz="2400" b="1" dirty="0">
              <a:solidFill>
                <a:srgbClr val="553565"/>
              </a:solidFill>
              <a:latin typeface="Jost" pitchFamily="2" charset="-52"/>
              <a:ea typeface="Jost" pitchFamily="2" charset="-52"/>
              <a:cs typeface="Jost Light"/>
              <a:sym typeface="Jost Light"/>
            </a:endParaRPr>
          </a:p>
        </p:txBody>
      </p:sp>
      <p:sp>
        <p:nvSpPr>
          <p:cNvPr id="131" name="Google Shape;131;p3"/>
          <p:cNvSpPr txBox="1"/>
          <p:nvPr/>
        </p:nvSpPr>
        <p:spPr>
          <a:xfrm>
            <a:off x="637674" y="4302990"/>
            <a:ext cx="286488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БЕЗ ЮРИСТА В ШТАТЕ</a:t>
            </a:r>
            <a:endParaRPr sz="1800" b="1" dirty="0">
              <a:solidFill>
                <a:srgbClr val="553565"/>
              </a:solidFill>
              <a:latin typeface="Jost"/>
              <a:ea typeface="Jost"/>
              <a:cs typeface="Jost"/>
              <a:sym typeface="Jos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36;p4" descr="Изображение выглядит как синий, Фиолетовый, Сирень, Красочность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0182834-1912-E822-F957-F7F5FF36064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75" y="0"/>
            <a:ext cx="466725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37;p4">
            <a:extLst>
              <a:ext uri="{FF2B5EF4-FFF2-40B4-BE49-F238E27FC236}">
                <a16:creationId xmlns:a16="http://schemas.microsoft.com/office/drawing/2014/main" id="{FE13D1FE-D5B3-DD52-27CD-DE7A5D0C18B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07851" y="330993"/>
            <a:ext cx="340727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Jost"/>
              <a:buNone/>
            </a:pPr>
            <a:r>
              <a:rPr lang="ru-RU" sz="2400" b="1" dirty="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ПРОДУКТ</a:t>
            </a:r>
            <a:endParaRPr sz="2400" dirty="0"/>
          </a:p>
        </p:txBody>
      </p:sp>
      <p:sp>
        <p:nvSpPr>
          <p:cNvPr id="6" name="Google Shape;138;p4">
            <a:extLst>
              <a:ext uri="{FF2B5EF4-FFF2-40B4-BE49-F238E27FC236}">
                <a16:creationId xmlns:a16="http://schemas.microsoft.com/office/drawing/2014/main" id="{AE2AEC16-73BB-FC18-2399-143A882EC194}"/>
              </a:ext>
            </a:extLst>
          </p:cNvPr>
          <p:cNvSpPr/>
          <p:nvPr/>
        </p:nvSpPr>
        <p:spPr>
          <a:xfrm>
            <a:off x="707851" y="1615501"/>
            <a:ext cx="3234883" cy="1016387"/>
          </a:xfrm>
          <a:prstGeom prst="roundRect">
            <a:avLst>
              <a:gd name="adj" fmla="val 30187"/>
            </a:avLst>
          </a:prstGeom>
          <a:solidFill>
            <a:schemeClr val="lt1"/>
          </a:solidFill>
          <a:ln>
            <a:noFill/>
          </a:ln>
          <a:effectLst>
            <a:outerShdw blurRad="279400" dist="190500" dir="5400000" algn="t" rotWithShape="0">
              <a:srgbClr val="000000">
                <a:alpha val="16862"/>
              </a:srgbClr>
            </a:outerShdw>
          </a:effectLst>
        </p:spPr>
        <p:txBody>
          <a:bodyPr spcFirstLastPara="1" wrap="square" lIns="144000" tIns="144000" rIns="144000" bIns="1440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rgbClr val="553565"/>
                </a:solidFill>
                <a:latin typeface="Jost Medium"/>
                <a:ea typeface="Jost Medium"/>
                <a:cs typeface="Jost Medium"/>
                <a:sym typeface="Jost Medium"/>
              </a:rPr>
              <a:t>Единая точка управления</a:t>
            </a:r>
            <a:br>
              <a:rPr lang="ru-RU" sz="1800" dirty="0">
                <a:solidFill>
                  <a:srgbClr val="553565"/>
                </a:solidFill>
                <a:latin typeface="Jost Medium"/>
                <a:ea typeface="Jost Medium"/>
                <a:cs typeface="Jost Medium"/>
                <a:sym typeface="Jost Medium"/>
              </a:rPr>
            </a:br>
            <a:r>
              <a:rPr lang="ru-RU" sz="1800" dirty="0">
                <a:solidFill>
                  <a:srgbClr val="553565"/>
                </a:solidFill>
                <a:latin typeface="Jost Medium"/>
                <a:ea typeface="Jost Medium"/>
                <a:cs typeface="Jost Medium"/>
                <a:sym typeface="Jost Medium"/>
              </a:rPr>
              <a:t>документами компании</a:t>
            </a:r>
            <a:endParaRPr sz="1800" dirty="0">
              <a:solidFill>
                <a:srgbClr val="553565"/>
              </a:solidFill>
              <a:latin typeface="Jost Medium"/>
              <a:ea typeface="Jost Medium"/>
              <a:cs typeface="Jost Medium"/>
              <a:sym typeface="Jost Medium"/>
            </a:endParaRPr>
          </a:p>
        </p:txBody>
      </p:sp>
      <p:sp>
        <p:nvSpPr>
          <p:cNvPr id="7" name="Google Shape;139;p4">
            <a:extLst>
              <a:ext uri="{FF2B5EF4-FFF2-40B4-BE49-F238E27FC236}">
                <a16:creationId xmlns:a16="http://schemas.microsoft.com/office/drawing/2014/main" id="{7BFA1705-C0D1-5350-B7C3-FAD9CB70BAE4}"/>
              </a:ext>
            </a:extLst>
          </p:cNvPr>
          <p:cNvSpPr/>
          <p:nvPr/>
        </p:nvSpPr>
        <p:spPr>
          <a:xfrm>
            <a:off x="707852" y="2997599"/>
            <a:ext cx="3234881" cy="1016387"/>
          </a:xfrm>
          <a:prstGeom prst="roundRect">
            <a:avLst>
              <a:gd name="adj" fmla="val 30187"/>
            </a:avLst>
          </a:prstGeom>
          <a:solidFill>
            <a:schemeClr val="lt1"/>
          </a:solidFill>
          <a:ln>
            <a:noFill/>
          </a:ln>
          <a:effectLst>
            <a:outerShdw blurRad="279400" dist="190500" dir="5400000" algn="t" rotWithShape="0">
              <a:srgbClr val="000000">
                <a:alpha val="16862"/>
              </a:srgbClr>
            </a:outerShdw>
          </a:effectLst>
        </p:spPr>
        <p:txBody>
          <a:bodyPr spcFirstLastPara="1" wrap="square" lIns="144000" tIns="144000" rIns="144000" bIns="1440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rgbClr val="553565"/>
                </a:solidFill>
                <a:latin typeface="Jost Medium"/>
                <a:ea typeface="Jost Medium"/>
                <a:cs typeface="Jost Medium"/>
                <a:sym typeface="Jost Medium"/>
              </a:rPr>
              <a:t>Автоматизация бизнес процессов компании</a:t>
            </a:r>
            <a:endParaRPr sz="1800" dirty="0">
              <a:solidFill>
                <a:srgbClr val="553565"/>
              </a:solidFill>
              <a:latin typeface="Jost Medium"/>
              <a:ea typeface="Jost Medium"/>
              <a:cs typeface="Jost Medium"/>
              <a:sym typeface="Jost Medium"/>
            </a:endParaRPr>
          </a:p>
        </p:txBody>
      </p:sp>
      <p:sp>
        <p:nvSpPr>
          <p:cNvPr id="8" name="Google Shape;140;p4">
            <a:extLst>
              <a:ext uri="{FF2B5EF4-FFF2-40B4-BE49-F238E27FC236}">
                <a16:creationId xmlns:a16="http://schemas.microsoft.com/office/drawing/2014/main" id="{882C9BBC-2ED5-CCA0-F689-76252A704A28}"/>
              </a:ext>
            </a:extLst>
          </p:cNvPr>
          <p:cNvSpPr/>
          <p:nvPr/>
        </p:nvSpPr>
        <p:spPr>
          <a:xfrm>
            <a:off x="721660" y="4366962"/>
            <a:ext cx="3234880" cy="1349643"/>
          </a:xfrm>
          <a:prstGeom prst="roundRect">
            <a:avLst>
              <a:gd name="adj" fmla="val 30187"/>
            </a:avLst>
          </a:prstGeom>
          <a:solidFill>
            <a:schemeClr val="lt1"/>
          </a:solidFill>
          <a:ln>
            <a:noFill/>
          </a:ln>
          <a:effectLst>
            <a:outerShdw blurRad="279400" dist="190500" dir="5400000" algn="t" rotWithShape="0">
              <a:srgbClr val="000000">
                <a:alpha val="16862"/>
              </a:srgbClr>
            </a:outerShdw>
          </a:effectLst>
        </p:spPr>
        <p:txBody>
          <a:bodyPr spcFirstLastPara="1" wrap="square" lIns="144000" tIns="144000" rIns="144000" bIns="1440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rgbClr val="553565"/>
                </a:solidFill>
                <a:latin typeface="Jost Medium"/>
                <a:ea typeface="Jost Medium"/>
                <a:cs typeface="Jost Medium"/>
                <a:sym typeface="Jost Medium"/>
              </a:rPr>
              <a:t>Документы и процессы учитывают особенности бизнеса </a:t>
            </a:r>
            <a:endParaRPr sz="1800" dirty="0">
              <a:solidFill>
                <a:srgbClr val="553565"/>
              </a:solidFill>
              <a:latin typeface="Jost Medium"/>
              <a:ea typeface="Jost Medium"/>
              <a:cs typeface="Jost Medium"/>
              <a:sym typeface="Jost Medium"/>
            </a:endParaRPr>
          </a:p>
        </p:txBody>
      </p:sp>
      <p:pic>
        <p:nvPicPr>
          <p:cNvPr id="9" name="Google Shape;141;p4">
            <a:extLst>
              <a:ext uri="{FF2B5EF4-FFF2-40B4-BE49-F238E27FC236}">
                <a16:creationId xmlns:a16="http://schemas.microsoft.com/office/drawing/2014/main" id="{51752A5A-293A-17C7-0457-FECD8C7883F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966450" y="762000"/>
            <a:ext cx="463550" cy="463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42;p4">
            <a:extLst>
              <a:ext uri="{FF2B5EF4-FFF2-40B4-BE49-F238E27FC236}">
                <a16:creationId xmlns:a16="http://schemas.microsoft.com/office/drawing/2014/main" id="{8D830278-0C8C-5EAA-4C2E-E3EDFC27873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69125" y="2472071"/>
            <a:ext cx="3121025" cy="2886662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43;p4">
            <a:extLst>
              <a:ext uri="{FF2B5EF4-FFF2-40B4-BE49-F238E27FC236}">
                <a16:creationId xmlns:a16="http://schemas.microsoft.com/office/drawing/2014/main" id="{CC457618-C1E2-3D89-53D7-D644B44ADAFC}"/>
              </a:ext>
            </a:extLst>
          </p:cNvPr>
          <p:cNvSpPr/>
          <p:nvPr/>
        </p:nvSpPr>
        <p:spPr>
          <a:xfrm>
            <a:off x="5684989" y="1386746"/>
            <a:ext cx="2328149" cy="1295397"/>
          </a:xfrm>
          <a:prstGeom prst="roundRect">
            <a:avLst>
              <a:gd name="adj" fmla="val 24015"/>
            </a:avLst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279400" dist="190500" dir="5400000" algn="t" rotWithShape="0">
              <a:srgbClr val="000000">
                <a:alpha val="7843"/>
              </a:srgbClr>
            </a:outerShdw>
          </a:effectLst>
        </p:spPr>
        <p:txBody>
          <a:bodyPr spcFirstLastPara="1" wrap="square" lIns="144000" tIns="144000" rIns="144000" bIns="1440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 err="1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Автообновления</a:t>
            </a:r>
            <a:r>
              <a:rPr lang="ru-RU" sz="1800" b="1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 и контроль изменений</a:t>
            </a:r>
            <a:endParaRPr sz="1800" b="1" dirty="0">
              <a:solidFill>
                <a:srgbClr val="553565"/>
              </a:solidFill>
              <a:latin typeface="Jost"/>
              <a:ea typeface="Jost"/>
              <a:cs typeface="Jost"/>
              <a:sym typeface="Jost"/>
            </a:endParaRPr>
          </a:p>
        </p:txBody>
      </p:sp>
      <p:sp>
        <p:nvSpPr>
          <p:cNvPr id="12" name="Google Shape;144;p4">
            <a:extLst>
              <a:ext uri="{FF2B5EF4-FFF2-40B4-BE49-F238E27FC236}">
                <a16:creationId xmlns:a16="http://schemas.microsoft.com/office/drawing/2014/main" id="{5B41E91B-B313-308E-9656-7C6393DA4C5A}"/>
              </a:ext>
            </a:extLst>
          </p:cNvPr>
          <p:cNvSpPr/>
          <p:nvPr/>
        </p:nvSpPr>
        <p:spPr>
          <a:xfrm>
            <a:off x="9192573" y="1615501"/>
            <a:ext cx="2237427" cy="975535"/>
          </a:xfrm>
          <a:prstGeom prst="roundRect">
            <a:avLst>
              <a:gd name="adj" fmla="val 24015"/>
            </a:avLst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279400" dist="190500" dir="5400000" algn="t" rotWithShape="0">
              <a:srgbClr val="000000">
                <a:alpha val="7843"/>
              </a:srgbClr>
            </a:outerShdw>
          </a:effectLst>
        </p:spPr>
        <p:txBody>
          <a:bodyPr spcFirstLastPara="1" wrap="square" lIns="144000" tIns="144000" rIns="144000" bIns="1440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Документация общего уровня</a:t>
            </a:r>
            <a:endParaRPr sz="1800" dirty="0"/>
          </a:p>
        </p:txBody>
      </p:sp>
      <p:sp>
        <p:nvSpPr>
          <p:cNvPr id="13" name="Google Shape;145;p4">
            <a:extLst>
              <a:ext uri="{FF2B5EF4-FFF2-40B4-BE49-F238E27FC236}">
                <a16:creationId xmlns:a16="http://schemas.microsoft.com/office/drawing/2014/main" id="{0666545E-EFBE-6345-2247-F40071D6B5A0}"/>
              </a:ext>
            </a:extLst>
          </p:cNvPr>
          <p:cNvSpPr/>
          <p:nvPr/>
        </p:nvSpPr>
        <p:spPr>
          <a:xfrm>
            <a:off x="9938292" y="3130581"/>
            <a:ext cx="1637404" cy="975535"/>
          </a:xfrm>
          <a:prstGeom prst="roundRect">
            <a:avLst>
              <a:gd name="adj" fmla="val 24015"/>
            </a:avLst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279400" dist="190500" dir="5400000" algn="t" rotWithShape="0">
              <a:srgbClr val="000000">
                <a:alpha val="7843"/>
              </a:srgbClr>
            </a:outerShdw>
          </a:effectLst>
        </p:spPr>
        <p:txBody>
          <a:bodyPr spcFirstLastPara="1" wrap="square" lIns="144000" tIns="144000" rIns="144000" bIns="1440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Работа </a:t>
            </a:r>
            <a:r>
              <a:rPr lang="en-US" sz="1800" b="1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c </a:t>
            </a:r>
            <a:r>
              <a:rPr lang="ru-RU" sz="1800" b="1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командой</a:t>
            </a:r>
            <a:endParaRPr sz="1800" dirty="0"/>
          </a:p>
        </p:txBody>
      </p:sp>
      <p:sp>
        <p:nvSpPr>
          <p:cNvPr id="14" name="Google Shape;146;p4">
            <a:extLst>
              <a:ext uri="{FF2B5EF4-FFF2-40B4-BE49-F238E27FC236}">
                <a16:creationId xmlns:a16="http://schemas.microsoft.com/office/drawing/2014/main" id="{79090B8C-7604-D4D2-6520-05E210AD0F7C}"/>
              </a:ext>
            </a:extLst>
          </p:cNvPr>
          <p:cNvSpPr/>
          <p:nvPr/>
        </p:nvSpPr>
        <p:spPr>
          <a:xfrm>
            <a:off x="9282348" y="4972081"/>
            <a:ext cx="1637404" cy="975535"/>
          </a:xfrm>
          <a:prstGeom prst="roundRect">
            <a:avLst>
              <a:gd name="adj" fmla="val 24015"/>
            </a:avLst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279400" dist="190500" dir="5400000" algn="t" rotWithShape="0">
              <a:srgbClr val="000000">
                <a:alpha val="7843"/>
              </a:srgbClr>
            </a:outerShdw>
          </a:effectLst>
        </p:spPr>
        <p:txBody>
          <a:bodyPr spcFirstLastPara="1" wrap="square" lIns="144000" tIns="144000" rIns="144000" bIns="1440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Клиенты и партнёры</a:t>
            </a:r>
            <a:endParaRPr sz="1800" dirty="0"/>
          </a:p>
        </p:txBody>
      </p:sp>
      <p:sp>
        <p:nvSpPr>
          <p:cNvPr id="15" name="Google Shape;147;p4">
            <a:extLst>
              <a:ext uri="{FF2B5EF4-FFF2-40B4-BE49-F238E27FC236}">
                <a16:creationId xmlns:a16="http://schemas.microsoft.com/office/drawing/2014/main" id="{C964AC0A-422F-B691-F567-169F83AA9D87}"/>
              </a:ext>
            </a:extLst>
          </p:cNvPr>
          <p:cNvSpPr/>
          <p:nvPr/>
        </p:nvSpPr>
        <p:spPr>
          <a:xfrm>
            <a:off x="5438070" y="5100556"/>
            <a:ext cx="2427939" cy="975535"/>
          </a:xfrm>
          <a:prstGeom prst="roundRect">
            <a:avLst>
              <a:gd name="adj" fmla="val 24015"/>
            </a:avLst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279400" dist="190500" dir="5400000" algn="t" rotWithShape="0">
              <a:srgbClr val="000000">
                <a:alpha val="7843"/>
              </a:srgbClr>
            </a:outerShdw>
          </a:effectLst>
        </p:spPr>
        <p:txBody>
          <a:bodyPr spcFirstLastPara="1" wrap="square" lIns="144000" tIns="144000" rIns="144000" bIns="1440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Электронный документооборот</a:t>
            </a:r>
            <a:endParaRPr sz="1800" b="1" dirty="0">
              <a:solidFill>
                <a:srgbClr val="553565"/>
              </a:solidFill>
              <a:latin typeface="Jost"/>
              <a:ea typeface="Jost"/>
              <a:cs typeface="Jost"/>
              <a:sym typeface="Jost"/>
            </a:endParaRPr>
          </a:p>
        </p:txBody>
      </p:sp>
      <p:sp>
        <p:nvSpPr>
          <p:cNvPr id="16" name="Google Shape;148;p4">
            <a:extLst>
              <a:ext uri="{FF2B5EF4-FFF2-40B4-BE49-F238E27FC236}">
                <a16:creationId xmlns:a16="http://schemas.microsoft.com/office/drawing/2014/main" id="{E7F62959-88AE-94DF-B116-64865F3E47F1}"/>
              </a:ext>
            </a:extLst>
          </p:cNvPr>
          <p:cNvSpPr/>
          <p:nvPr/>
        </p:nvSpPr>
        <p:spPr>
          <a:xfrm>
            <a:off x="5043946" y="3600000"/>
            <a:ext cx="2062943" cy="975535"/>
          </a:xfrm>
          <a:prstGeom prst="roundRect">
            <a:avLst>
              <a:gd name="adj" fmla="val 24015"/>
            </a:avLst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279400" dist="190500" dir="5400000" algn="t" rotWithShape="0">
              <a:srgbClr val="000000">
                <a:alpha val="7843"/>
              </a:srgbClr>
            </a:outerShdw>
          </a:effectLst>
        </p:spPr>
        <p:txBody>
          <a:bodyPr spcFirstLastPara="1" wrap="square" lIns="144000" tIns="144000" rIns="144000" bIns="1440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Безопасность</a:t>
            </a:r>
            <a:endParaRPr sz="18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и требования</a:t>
            </a:r>
            <a:endParaRPr sz="1800" b="1" dirty="0">
              <a:solidFill>
                <a:srgbClr val="553565"/>
              </a:solidFill>
              <a:latin typeface="Jost"/>
              <a:ea typeface="Jost"/>
              <a:cs typeface="Jost"/>
              <a:sym typeface="Jost"/>
            </a:endParaRPr>
          </a:p>
        </p:txBody>
      </p:sp>
    </p:spTree>
    <p:extLst>
      <p:ext uri="{BB962C8B-B14F-4D97-AF65-F5344CB8AC3E}">
        <p14:creationId xmlns:p14="http://schemas.microsoft.com/office/powerpoint/2010/main" val="31023693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8"/>
          <p:cNvSpPr txBox="1">
            <a:spLocks noGrp="1"/>
          </p:cNvSpPr>
          <p:nvPr>
            <p:ph type="title"/>
          </p:nvPr>
        </p:nvSpPr>
        <p:spPr>
          <a:xfrm>
            <a:off x="637674" y="365125"/>
            <a:ext cx="587107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53565"/>
              </a:buClr>
              <a:buSzPts val="3000"/>
              <a:buFont typeface="Jost"/>
              <a:buNone/>
            </a:pPr>
            <a:r>
              <a:rPr lang="ru-RU" sz="2400" b="1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КОНКУРЕНТЫ</a:t>
            </a:r>
            <a:endParaRPr sz="2400" dirty="0"/>
          </a:p>
        </p:txBody>
      </p:sp>
      <p:pic>
        <p:nvPicPr>
          <p:cNvPr id="185" name="Google Shape;185;p8" descr="Изображение выглядит как фиолетовый, снимок экрана, Фиолетовый, Сирень&#10;&#10;Контент, сгенерированный ИИ, может содержать ошибки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56300" y="0"/>
            <a:ext cx="62357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91842" y="1536702"/>
            <a:ext cx="4630219" cy="3670298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8"/>
          <p:cNvSpPr txBox="1"/>
          <p:nvPr/>
        </p:nvSpPr>
        <p:spPr>
          <a:xfrm rot="-5400000">
            <a:off x="4780312" y="3141710"/>
            <a:ext cx="3498275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lt1"/>
                </a:solidFill>
                <a:latin typeface="Jost"/>
                <a:ea typeface="Jost"/>
                <a:sym typeface="Jost"/>
              </a:rPr>
              <a:t>Автоматизация и документы</a:t>
            </a:r>
            <a:endParaRPr sz="1800" dirty="0"/>
          </a:p>
        </p:txBody>
      </p:sp>
      <p:sp>
        <p:nvSpPr>
          <p:cNvPr id="188" name="Google Shape;188;p8"/>
          <p:cNvSpPr txBox="1"/>
          <p:nvPr/>
        </p:nvSpPr>
        <p:spPr>
          <a:xfrm>
            <a:off x="7091181" y="5147414"/>
            <a:ext cx="3940613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Скорость оказания услуг</a:t>
            </a:r>
            <a:endParaRPr sz="1800" dirty="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</p:txBody>
      </p:sp>
      <p:sp>
        <p:nvSpPr>
          <p:cNvPr id="189" name="Google Shape;189;p8"/>
          <p:cNvSpPr/>
          <p:nvPr/>
        </p:nvSpPr>
        <p:spPr>
          <a:xfrm>
            <a:off x="7066346" y="4281689"/>
            <a:ext cx="1421467" cy="536790"/>
          </a:xfrm>
          <a:prstGeom prst="roundRect">
            <a:avLst>
              <a:gd name="adj" fmla="val 37387"/>
            </a:avLst>
          </a:prstGeom>
          <a:solidFill>
            <a:schemeClr val="lt1">
              <a:alpha val="20000"/>
            </a:schemeClr>
          </a:solidFill>
          <a:ln>
            <a:noFill/>
          </a:ln>
        </p:spPr>
        <p:txBody>
          <a:bodyPr spcFirstLastPara="1" wrap="square" lIns="108000" tIns="72000" rIns="108000" bIns="720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Шаблоны</a:t>
            </a:r>
            <a:endParaRPr sz="1800"/>
          </a:p>
        </p:txBody>
      </p:sp>
      <p:sp>
        <p:nvSpPr>
          <p:cNvPr id="190" name="Google Shape;190;p8"/>
          <p:cNvSpPr/>
          <p:nvPr/>
        </p:nvSpPr>
        <p:spPr>
          <a:xfrm>
            <a:off x="7102599" y="3673498"/>
            <a:ext cx="1279078" cy="536790"/>
          </a:xfrm>
          <a:prstGeom prst="roundRect">
            <a:avLst>
              <a:gd name="adj" fmla="val 37387"/>
            </a:avLst>
          </a:prstGeom>
          <a:solidFill>
            <a:schemeClr val="lt1">
              <a:alpha val="20000"/>
            </a:schemeClr>
          </a:solidFill>
          <a:ln>
            <a:noFill/>
          </a:ln>
        </p:spPr>
        <p:txBody>
          <a:bodyPr spcFirstLastPara="1" wrap="square" lIns="108000" tIns="72000" rIns="108000" bIns="720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Юристы</a:t>
            </a:r>
            <a:endParaRPr sz="1800" dirty="0"/>
          </a:p>
        </p:txBody>
      </p:sp>
      <p:sp>
        <p:nvSpPr>
          <p:cNvPr id="191" name="Google Shape;191;p8"/>
          <p:cNvSpPr/>
          <p:nvPr/>
        </p:nvSpPr>
        <p:spPr>
          <a:xfrm>
            <a:off x="8789301" y="4335342"/>
            <a:ext cx="544372" cy="536790"/>
          </a:xfrm>
          <a:prstGeom prst="roundRect">
            <a:avLst>
              <a:gd name="adj" fmla="val 37387"/>
            </a:avLst>
          </a:prstGeom>
          <a:solidFill>
            <a:schemeClr val="lt1">
              <a:alpha val="20000"/>
            </a:schemeClr>
          </a:solidFill>
          <a:ln>
            <a:noFill/>
          </a:ln>
        </p:spPr>
        <p:txBody>
          <a:bodyPr spcFirstLastPara="1" wrap="square" lIns="108000" tIns="72000" rIns="108000" bIns="720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AI</a:t>
            </a:r>
            <a:endParaRPr sz="1800" dirty="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</p:txBody>
      </p:sp>
      <p:sp>
        <p:nvSpPr>
          <p:cNvPr id="194" name="Google Shape;194;p8"/>
          <p:cNvSpPr/>
          <p:nvPr/>
        </p:nvSpPr>
        <p:spPr>
          <a:xfrm>
            <a:off x="8824673" y="2471669"/>
            <a:ext cx="1394987" cy="536790"/>
          </a:xfrm>
          <a:prstGeom prst="roundRect">
            <a:avLst>
              <a:gd name="adj" fmla="val 37387"/>
            </a:avLst>
          </a:prstGeom>
          <a:solidFill>
            <a:schemeClr val="lt1">
              <a:alpha val="20000"/>
            </a:schemeClr>
          </a:solidFill>
          <a:ln>
            <a:noFill/>
          </a:ln>
        </p:spPr>
        <p:txBody>
          <a:bodyPr spcFirstLastPara="1" wrap="square" lIns="108000" tIns="72000" rIns="108000" bIns="720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 err="1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Doczilla</a:t>
            </a:r>
            <a:endParaRPr sz="1800" dirty="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</p:txBody>
      </p:sp>
      <p:sp>
        <p:nvSpPr>
          <p:cNvPr id="195" name="Google Shape;195;p8"/>
          <p:cNvSpPr/>
          <p:nvPr/>
        </p:nvSpPr>
        <p:spPr>
          <a:xfrm>
            <a:off x="7517490" y="2456716"/>
            <a:ext cx="1229436" cy="536790"/>
          </a:xfrm>
          <a:prstGeom prst="roundRect">
            <a:avLst>
              <a:gd name="adj" fmla="val 37387"/>
            </a:avLst>
          </a:prstGeom>
          <a:solidFill>
            <a:schemeClr val="lt1">
              <a:alpha val="20000"/>
            </a:schemeClr>
          </a:solidFill>
          <a:ln>
            <a:noFill/>
          </a:ln>
        </p:spPr>
        <p:txBody>
          <a:bodyPr spcFirstLastPara="1" wrap="square" lIns="108000" tIns="72000" rIns="108000" bIns="720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lt1"/>
                </a:solidFill>
                <a:latin typeface="Jost"/>
                <a:ea typeface="Jost"/>
                <a:sym typeface="Jost"/>
              </a:rPr>
              <a:t>Кнопка</a:t>
            </a:r>
            <a:endParaRPr sz="1800" dirty="0"/>
          </a:p>
        </p:txBody>
      </p:sp>
      <p:sp>
        <p:nvSpPr>
          <p:cNvPr id="197" name="Google Shape;197;p8"/>
          <p:cNvSpPr/>
          <p:nvPr/>
        </p:nvSpPr>
        <p:spPr>
          <a:xfrm>
            <a:off x="8430260" y="3708516"/>
            <a:ext cx="1806825" cy="536790"/>
          </a:xfrm>
          <a:prstGeom prst="roundRect">
            <a:avLst>
              <a:gd name="adj" fmla="val 37387"/>
            </a:avLst>
          </a:prstGeom>
          <a:solidFill>
            <a:schemeClr val="lt1">
              <a:alpha val="20000"/>
            </a:schemeClr>
          </a:solidFill>
          <a:ln>
            <a:noFill/>
          </a:ln>
        </p:spPr>
        <p:txBody>
          <a:bodyPr spcFirstLastPara="1" wrap="square" lIns="108000" tIns="72000" rIns="108000" bIns="720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Консультант+</a:t>
            </a:r>
            <a:endParaRPr sz="1800" dirty="0"/>
          </a:p>
        </p:txBody>
      </p:sp>
      <p:sp>
        <p:nvSpPr>
          <p:cNvPr id="198" name="Google Shape;198;p8"/>
          <p:cNvSpPr/>
          <p:nvPr/>
        </p:nvSpPr>
        <p:spPr>
          <a:xfrm>
            <a:off x="10050717" y="1569925"/>
            <a:ext cx="1449091" cy="654126"/>
          </a:xfrm>
          <a:prstGeom prst="roundRect">
            <a:avLst>
              <a:gd name="adj" fmla="val 37387"/>
            </a:avLst>
          </a:prstGeom>
          <a:solidFill>
            <a:schemeClr val="lt1"/>
          </a:solidFill>
          <a:ln>
            <a:noFill/>
          </a:ln>
          <a:effectLst>
            <a:outerShdw blurRad="558800" dist="139700" dir="5400000" algn="ctr" rotWithShape="0">
              <a:schemeClr val="lt1">
                <a:alpha val="38823"/>
              </a:schemeClr>
            </a:outerShdw>
          </a:effectLst>
        </p:spPr>
        <p:txBody>
          <a:bodyPr spcFirstLastPara="1" wrap="square" lIns="108000" tIns="72000" rIns="108000" bIns="720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rgbClr val="6F6EF9"/>
                </a:solidFill>
                <a:latin typeface="Jost"/>
                <a:ea typeface="Jost"/>
                <a:cs typeface="Jost"/>
                <a:sym typeface="Jost"/>
              </a:rPr>
              <a:t>BEJURE</a:t>
            </a:r>
            <a:endParaRPr sz="2400" b="1" dirty="0">
              <a:solidFill>
                <a:srgbClr val="6F6EF9"/>
              </a:solidFill>
              <a:latin typeface="Jost"/>
              <a:ea typeface="Jost"/>
              <a:cs typeface="Jost"/>
              <a:sym typeface="Jost"/>
            </a:endParaRPr>
          </a:p>
        </p:txBody>
      </p:sp>
      <p:sp>
        <p:nvSpPr>
          <p:cNvPr id="199" name="Google Shape;199;p8"/>
          <p:cNvSpPr/>
          <p:nvPr/>
        </p:nvSpPr>
        <p:spPr>
          <a:xfrm>
            <a:off x="682201" y="4279133"/>
            <a:ext cx="3680705" cy="768675"/>
          </a:xfrm>
          <a:prstGeom prst="roundRect">
            <a:avLst>
              <a:gd name="adj" fmla="val 22452"/>
            </a:avLst>
          </a:prstGeom>
          <a:solidFill>
            <a:schemeClr val="lt1"/>
          </a:solidFill>
          <a:ln>
            <a:noFill/>
          </a:ln>
          <a:effectLst>
            <a:outerShdw blurRad="279400" dist="50800" dir="5400000" algn="ctr" rotWithShape="0">
              <a:srgbClr val="000000">
                <a:alpha val="11764"/>
              </a:srgbClr>
            </a:outerShdw>
          </a:effectLst>
        </p:spPr>
        <p:txBody>
          <a:bodyPr spcFirstLastPara="1" wrap="square" lIns="576000" tIns="180000" rIns="72000" bIns="1800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rgbClr val="553565"/>
                </a:solidFill>
                <a:latin typeface="Jost" pitchFamily="2" charset="-52"/>
                <a:ea typeface="Jost" pitchFamily="2" charset="-52"/>
                <a:cs typeface="Jost Light"/>
                <a:sym typeface="Jost Light"/>
              </a:rPr>
              <a:t>Финансовые гарантии</a:t>
            </a:r>
            <a:endParaRPr sz="2000" dirty="0">
              <a:solidFill>
                <a:srgbClr val="553565"/>
              </a:solidFill>
              <a:latin typeface="Jost" pitchFamily="2" charset="-52"/>
              <a:ea typeface="Jost" pitchFamily="2" charset="-52"/>
              <a:cs typeface="Jost Light"/>
              <a:sym typeface="Jost Light"/>
            </a:endParaRPr>
          </a:p>
        </p:txBody>
      </p:sp>
      <p:sp>
        <p:nvSpPr>
          <p:cNvPr id="200" name="Google Shape;200;p8"/>
          <p:cNvSpPr/>
          <p:nvPr/>
        </p:nvSpPr>
        <p:spPr>
          <a:xfrm>
            <a:off x="636657" y="2441232"/>
            <a:ext cx="4516248" cy="768675"/>
          </a:xfrm>
          <a:prstGeom prst="roundRect">
            <a:avLst>
              <a:gd name="adj" fmla="val 22452"/>
            </a:avLst>
          </a:prstGeom>
          <a:solidFill>
            <a:schemeClr val="lt1"/>
          </a:solidFill>
          <a:ln>
            <a:noFill/>
          </a:ln>
          <a:effectLst>
            <a:outerShdw blurRad="279400" dist="50800" dir="5400000" algn="ctr" rotWithShape="0">
              <a:srgbClr val="000000">
                <a:alpha val="11764"/>
              </a:srgbClr>
            </a:outerShdw>
          </a:effectLst>
        </p:spPr>
        <p:txBody>
          <a:bodyPr spcFirstLastPara="1" wrap="square" lIns="576000" tIns="180000" rIns="72000" bIns="1800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rgbClr val="553565"/>
                </a:solidFill>
                <a:latin typeface="Jost" pitchFamily="2" charset="-52"/>
                <a:ea typeface="Jost" pitchFamily="2" charset="-52"/>
                <a:cs typeface="Jost Light"/>
                <a:sym typeface="Jost Light"/>
              </a:rPr>
              <a:t>Мгновенное получение услуги</a:t>
            </a:r>
            <a:endParaRPr sz="2000" dirty="0">
              <a:solidFill>
                <a:srgbClr val="553565"/>
              </a:solidFill>
              <a:latin typeface="Jost" pitchFamily="2" charset="-52"/>
              <a:ea typeface="Jost" pitchFamily="2" charset="-52"/>
              <a:cs typeface="Jost Light"/>
              <a:sym typeface="Jost Light"/>
            </a:endParaRPr>
          </a:p>
        </p:txBody>
      </p:sp>
      <p:sp>
        <p:nvSpPr>
          <p:cNvPr id="201" name="Google Shape;201;p8"/>
          <p:cNvSpPr/>
          <p:nvPr/>
        </p:nvSpPr>
        <p:spPr>
          <a:xfrm>
            <a:off x="636657" y="3360728"/>
            <a:ext cx="4070093" cy="768675"/>
          </a:xfrm>
          <a:prstGeom prst="roundRect">
            <a:avLst>
              <a:gd name="adj" fmla="val 22452"/>
            </a:avLst>
          </a:prstGeom>
          <a:solidFill>
            <a:schemeClr val="lt1"/>
          </a:solidFill>
          <a:ln>
            <a:noFill/>
          </a:ln>
          <a:effectLst>
            <a:outerShdw blurRad="279400" dist="50800" dir="5400000" algn="ctr" rotWithShape="0">
              <a:srgbClr val="000000">
                <a:alpha val="11764"/>
              </a:srgbClr>
            </a:outerShdw>
          </a:effectLst>
        </p:spPr>
        <p:txBody>
          <a:bodyPr spcFirstLastPara="1" wrap="square" lIns="576000" tIns="180000" rIns="72000" bIns="1800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 err="1">
                <a:solidFill>
                  <a:srgbClr val="553565"/>
                </a:solidFill>
                <a:latin typeface="Jost" pitchFamily="2" charset="-52"/>
                <a:ea typeface="Jost" pitchFamily="2" charset="-52"/>
                <a:cs typeface="Jost Light"/>
                <a:sym typeface="Jost Light"/>
              </a:rPr>
              <a:t>Автообновления</a:t>
            </a:r>
            <a:r>
              <a:rPr lang="ru-RU" sz="2000" dirty="0">
                <a:solidFill>
                  <a:srgbClr val="553565"/>
                </a:solidFill>
                <a:latin typeface="Jost" pitchFamily="2" charset="-52"/>
                <a:ea typeface="Jost" pitchFamily="2" charset="-52"/>
                <a:cs typeface="Jost Light"/>
                <a:sym typeface="Jost Light"/>
              </a:rPr>
              <a:t> бесплатно</a:t>
            </a:r>
            <a:endParaRPr sz="2000" dirty="0">
              <a:solidFill>
                <a:srgbClr val="553565"/>
              </a:solidFill>
              <a:latin typeface="Jost" pitchFamily="2" charset="-52"/>
              <a:ea typeface="Jost" pitchFamily="2" charset="-52"/>
              <a:cs typeface="Jost Light"/>
              <a:sym typeface="Jost Light"/>
            </a:endParaRPr>
          </a:p>
        </p:txBody>
      </p:sp>
      <p:pic>
        <p:nvPicPr>
          <p:cNvPr id="204" name="Google Shape;204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96370" y="4452957"/>
            <a:ext cx="363836" cy="3638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77618" y="2622176"/>
            <a:ext cx="363836" cy="363836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8"/>
          <p:cNvSpPr txBox="1"/>
          <p:nvPr/>
        </p:nvSpPr>
        <p:spPr>
          <a:xfrm>
            <a:off x="636658" y="1685375"/>
            <a:ext cx="4070093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Основные преимущества BEJURE:</a:t>
            </a:r>
            <a:endParaRPr sz="1800" b="1" dirty="0">
              <a:solidFill>
                <a:srgbClr val="553565"/>
              </a:solidFill>
              <a:latin typeface="Jost"/>
              <a:ea typeface="Jost"/>
              <a:cs typeface="Jost"/>
              <a:sym typeface="Jost"/>
            </a:endParaRPr>
          </a:p>
        </p:txBody>
      </p:sp>
      <p:sp>
        <p:nvSpPr>
          <p:cNvPr id="2" name="Google Shape;194;p8">
            <a:extLst>
              <a:ext uri="{FF2B5EF4-FFF2-40B4-BE49-F238E27FC236}">
                <a16:creationId xmlns:a16="http://schemas.microsoft.com/office/drawing/2014/main" id="{C6751AF2-5F11-E4E3-5700-C7A883372559}"/>
              </a:ext>
            </a:extLst>
          </p:cNvPr>
          <p:cNvSpPr/>
          <p:nvPr/>
        </p:nvSpPr>
        <p:spPr>
          <a:xfrm>
            <a:off x="8243491" y="3075139"/>
            <a:ext cx="1635992" cy="536790"/>
          </a:xfrm>
          <a:prstGeom prst="roundRect">
            <a:avLst>
              <a:gd name="adj" fmla="val 37387"/>
            </a:avLst>
          </a:prstGeom>
          <a:solidFill>
            <a:schemeClr val="lt1">
              <a:alpha val="20000"/>
            </a:schemeClr>
          </a:solidFill>
          <a:ln>
            <a:noFill/>
          </a:ln>
        </p:spPr>
        <p:txBody>
          <a:bodyPr spcFirstLastPara="1" wrap="square" lIns="108000" tIns="72000" rIns="108000" bIns="720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СКБ Контур</a:t>
            </a:r>
            <a:endParaRPr sz="1800" dirty="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23AD6ED-AEBB-F11F-B455-3E3EF193FA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87450" y="3563147"/>
            <a:ext cx="363836" cy="36383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60;p6" descr="Изображение выглядит как Графика, Сирень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62DD1A6-39BB-4073-7FE6-1BA6039F479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61;p6">
            <a:extLst>
              <a:ext uri="{FF2B5EF4-FFF2-40B4-BE49-F238E27FC236}">
                <a16:creationId xmlns:a16="http://schemas.microsoft.com/office/drawing/2014/main" id="{BAC0F11D-8384-65AC-193F-5354C4BE501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966450" y="762000"/>
            <a:ext cx="463550" cy="46355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62;p6">
            <a:extLst>
              <a:ext uri="{FF2B5EF4-FFF2-40B4-BE49-F238E27FC236}">
                <a16:creationId xmlns:a16="http://schemas.microsoft.com/office/drawing/2014/main" id="{BA77B2A9-D7CE-45F9-1CBF-B96D1F833AC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7674" y="365125"/>
            <a:ext cx="587107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53565"/>
              </a:buClr>
              <a:buSzPts val="3000"/>
              <a:buFont typeface="Jost"/>
              <a:buNone/>
            </a:pPr>
            <a:r>
              <a:rPr lang="ru-RU" sz="2400" b="1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ПОЧЕМУ СЕЙЧАС?</a:t>
            </a:r>
            <a:endParaRPr sz="2400" dirty="0"/>
          </a:p>
        </p:txBody>
      </p:sp>
      <p:sp>
        <p:nvSpPr>
          <p:cNvPr id="7" name="Google Shape;163;p6">
            <a:extLst>
              <a:ext uri="{FF2B5EF4-FFF2-40B4-BE49-F238E27FC236}">
                <a16:creationId xmlns:a16="http://schemas.microsoft.com/office/drawing/2014/main" id="{E93AF13C-72CC-6B7A-53A8-A1FB618C15EA}"/>
              </a:ext>
            </a:extLst>
          </p:cNvPr>
          <p:cNvSpPr/>
          <p:nvPr/>
        </p:nvSpPr>
        <p:spPr>
          <a:xfrm>
            <a:off x="632986" y="1579604"/>
            <a:ext cx="3532614" cy="1191324"/>
          </a:xfrm>
          <a:prstGeom prst="roundRect">
            <a:avLst>
              <a:gd name="adj" fmla="val 30187"/>
            </a:avLst>
          </a:prstGeom>
          <a:solidFill>
            <a:srgbClr val="A63AFB">
              <a:alpha val="69803"/>
            </a:srgbClr>
          </a:solidFill>
          <a:ln>
            <a:noFill/>
          </a:ln>
          <a:effectLst>
            <a:outerShdw blurRad="279400" dist="190500" dir="5400000" algn="t" rotWithShape="0">
              <a:srgbClr val="000000">
                <a:alpha val="16862"/>
              </a:srgbClr>
            </a:outerShdw>
          </a:effectLst>
        </p:spPr>
        <p:txBody>
          <a:bodyPr spcFirstLastPara="1" wrap="square" lIns="216000" tIns="216000" rIns="216000" bIns="2160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lt1"/>
                </a:solidFill>
                <a:latin typeface="Jost SemiBold"/>
                <a:ea typeface="Jost SemiBold"/>
                <a:cs typeface="Jost SemiBold"/>
                <a:sym typeface="Jost SemiBold"/>
              </a:rPr>
              <a:t>НА РЫНКЕ ОТСУТСТВУЕТ ЯВНЫЙ ЛИДЕР</a:t>
            </a:r>
            <a:endParaRPr sz="1800" dirty="0">
              <a:solidFill>
                <a:schemeClr val="lt1"/>
              </a:solidFill>
              <a:latin typeface="Jost SemiBold"/>
              <a:ea typeface="Jost SemiBold"/>
              <a:cs typeface="Jost SemiBold"/>
              <a:sym typeface="Jost SemiBold"/>
            </a:endParaRPr>
          </a:p>
        </p:txBody>
      </p:sp>
      <p:sp>
        <p:nvSpPr>
          <p:cNvPr id="8" name="Google Shape;164;p6">
            <a:extLst>
              <a:ext uri="{FF2B5EF4-FFF2-40B4-BE49-F238E27FC236}">
                <a16:creationId xmlns:a16="http://schemas.microsoft.com/office/drawing/2014/main" id="{75DA8DD8-EC18-6B21-7B0A-5F0CA5DD85E4}"/>
              </a:ext>
            </a:extLst>
          </p:cNvPr>
          <p:cNvSpPr/>
          <p:nvPr/>
        </p:nvSpPr>
        <p:spPr>
          <a:xfrm>
            <a:off x="4573211" y="3052117"/>
            <a:ext cx="3420415" cy="858068"/>
          </a:xfrm>
          <a:prstGeom prst="roundRect">
            <a:avLst>
              <a:gd name="adj" fmla="val 30187"/>
            </a:avLst>
          </a:prstGeom>
          <a:solidFill>
            <a:srgbClr val="A63AFB">
              <a:alpha val="69803"/>
            </a:srgbClr>
          </a:solidFill>
          <a:ln>
            <a:noFill/>
          </a:ln>
          <a:effectLst>
            <a:outerShdw blurRad="279400" dist="190500" dir="5400000" algn="t" rotWithShape="0">
              <a:srgbClr val="000000">
                <a:alpha val="16862"/>
              </a:srgbClr>
            </a:outerShdw>
          </a:effectLst>
        </p:spPr>
        <p:txBody>
          <a:bodyPr spcFirstLastPara="1" wrap="square" lIns="216000" tIns="216000" rIns="216000" bIns="2160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lt1"/>
                </a:solidFill>
                <a:latin typeface="Jost SemiBold"/>
                <a:ea typeface="Jost SemiBold"/>
                <a:cs typeface="Jost SemiBold"/>
                <a:sym typeface="Jost SemiBold"/>
              </a:rPr>
              <a:t>НАЛОГОВАЯ РЕФОРМА </a:t>
            </a:r>
            <a:endParaRPr sz="1800" dirty="0"/>
          </a:p>
        </p:txBody>
      </p:sp>
      <p:sp>
        <p:nvSpPr>
          <p:cNvPr id="9" name="Google Shape;165;p6">
            <a:extLst>
              <a:ext uri="{FF2B5EF4-FFF2-40B4-BE49-F238E27FC236}">
                <a16:creationId xmlns:a16="http://schemas.microsoft.com/office/drawing/2014/main" id="{A83EA1AE-2C98-0587-D788-F12BE38969BF}"/>
              </a:ext>
            </a:extLst>
          </p:cNvPr>
          <p:cNvSpPr/>
          <p:nvPr/>
        </p:nvSpPr>
        <p:spPr>
          <a:xfrm>
            <a:off x="8394897" y="1924226"/>
            <a:ext cx="3420415" cy="1191324"/>
          </a:xfrm>
          <a:prstGeom prst="roundRect">
            <a:avLst>
              <a:gd name="adj" fmla="val 30187"/>
            </a:avLst>
          </a:prstGeom>
          <a:solidFill>
            <a:srgbClr val="A63AFB">
              <a:alpha val="69803"/>
            </a:srgbClr>
          </a:solidFill>
          <a:ln>
            <a:noFill/>
          </a:ln>
          <a:effectLst>
            <a:outerShdw blurRad="279400" dist="190500" dir="5400000" algn="t" rotWithShape="0">
              <a:srgbClr val="000000">
                <a:alpha val="16862"/>
              </a:srgbClr>
            </a:outerShdw>
          </a:effectLst>
        </p:spPr>
        <p:txBody>
          <a:bodyPr spcFirstLastPara="1" wrap="square" lIns="216000" tIns="216000" rIns="216000" bIns="2160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lt1"/>
                </a:solidFill>
                <a:latin typeface="Jost SemiBold"/>
                <a:ea typeface="Jost SemiBold"/>
                <a:cs typeface="Jost SemiBold"/>
                <a:sym typeface="Jost SemiBold"/>
              </a:rPr>
              <a:t>РЕГУЛЯРНЫЕ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lt1"/>
                </a:solidFill>
                <a:latin typeface="Jost SemiBold"/>
                <a:ea typeface="Jost SemiBold"/>
                <a:cs typeface="Jost SemiBold"/>
                <a:sym typeface="Jost SemiBold"/>
              </a:rPr>
              <a:t>ИЗМЕНЕНИЯ ЗАКОНОВ</a:t>
            </a:r>
            <a:endParaRPr sz="1800" dirty="0">
              <a:solidFill>
                <a:schemeClr val="lt1"/>
              </a:solidFill>
              <a:latin typeface="Jost SemiBold"/>
              <a:ea typeface="Jost SemiBold"/>
              <a:cs typeface="Jost SemiBold"/>
              <a:sym typeface="Jost SemiBold"/>
            </a:endParaRPr>
          </a:p>
        </p:txBody>
      </p:sp>
      <p:sp>
        <p:nvSpPr>
          <p:cNvPr id="10" name="Google Shape;166;p6">
            <a:extLst>
              <a:ext uri="{FF2B5EF4-FFF2-40B4-BE49-F238E27FC236}">
                <a16:creationId xmlns:a16="http://schemas.microsoft.com/office/drawing/2014/main" id="{DE0A2339-2D33-4DFF-B10A-680540E573A9}"/>
              </a:ext>
            </a:extLst>
          </p:cNvPr>
          <p:cNvSpPr/>
          <p:nvPr/>
        </p:nvSpPr>
        <p:spPr>
          <a:xfrm>
            <a:off x="993775" y="4076813"/>
            <a:ext cx="3068963" cy="1191324"/>
          </a:xfrm>
          <a:prstGeom prst="roundRect">
            <a:avLst>
              <a:gd name="adj" fmla="val 30187"/>
            </a:avLst>
          </a:prstGeom>
          <a:solidFill>
            <a:srgbClr val="38A2F5">
              <a:alpha val="69803"/>
            </a:srgbClr>
          </a:solidFill>
          <a:ln>
            <a:noFill/>
          </a:ln>
          <a:effectLst>
            <a:outerShdw blurRad="279400" dist="190500" dir="5400000" algn="t" rotWithShape="0">
              <a:srgbClr val="000000">
                <a:alpha val="16862"/>
              </a:srgbClr>
            </a:outerShdw>
          </a:effectLst>
        </p:spPr>
        <p:txBody>
          <a:bodyPr spcFirstLastPara="1" wrap="square" lIns="216000" tIns="216000" rIns="216000" bIns="2160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  <a:latin typeface="Jost SemiBold"/>
                <a:ea typeface="Jost SemiBold"/>
                <a:cs typeface="Jost SemiBold"/>
                <a:sym typeface="Jost SemiBold"/>
              </a:rPr>
              <a:t>ЦИФРОВИЗАЦИЯ МАЛОГО БИЗНЕСА</a:t>
            </a:r>
            <a:endParaRPr sz="1800">
              <a:solidFill>
                <a:schemeClr val="lt1"/>
              </a:solidFill>
              <a:latin typeface="Jost SemiBold"/>
              <a:ea typeface="Jost SemiBold"/>
              <a:cs typeface="Jost SemiBold"/>
              <a:sym typeface="Jost SemiBold"/>
            </a:endParaRPr>
          </a:p>
        </p:txBody>
      </p:sp>
      <p:sp>
        <p:nvSpPr>
          <p:cNvPr id="11" name="Google Shape;167;p6">
            <a:extLst>
              <a:ext uri="{FF2B5EF4-FFF2-40B4-BE49-F238E27FC236}">
                <a16:creationId xmlns:a16="http://schemas.microsoft.com/office/drawing/2014/main" id="{673C411D-8E5B-247D-F97B-55D6EC50A697}"/>
              </a:ext>
            </a:extLst>
          </p:cNvPr>
          <p:cNvSpPr/>
          <p:nvPr/>
        </p:nvSpPr>
        <p:spPr>
          <a:xfrm>
            <a:off x="7902567" y="4310351"/>
            <a:ext cx="3295658" cy="1191324"/>
          </a:xfrm>
          <a:prstGeom prst="roundRect">
            <a:avLst>
              <a:gd name="adj" fmla="val 30187"/>
            </a:avLst>
          </a:prstGeom>
          <a:solidFill>
            <a:srgbClr val="38A2F5">
              <a:alpha val="69803"/>
            </a:srgbClr>
          </a:solidFill>
          <a:ln>
            <a:noFill/>
          </a:ln>
          <a:effectLst>
            <a:outerShdw blurRad="279400" dist="190500" dir="5400000" algn="t" rotWithShape="0">
              <a:srgbClr val="000000">
                <a:alpha val="16862"/>
              </a:srgbClr>
            </a:outerShdw>
          </a:effectLst>
        </p:spPr>
        <p:txBody>
          <a:bodyPr spcFirstLastPara="1" wrap="square" lIns="216000" tIns="216000" rIns="216000" bIns="2160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  <a:latin typeface="Jost SemiBold"/>
                <a:ea typeface="Jost SemiBold"/>
                <a:cs typeface="Jost SemiBold"/>
                <a:sym typeface="Jost SemiBold"/>
              </a:rPr>
              <a:t>ТЕХНОЛОГИЧЕСКАЯ ГОТОВНОСТЬ РЫНКА</a:t>
            </a:r>
            <a:endParaRPr sz="1800">
              <a:solidFill>
                <a:schemeClr val="lt1"/>
              </a:solidFill>
              <a:latin typeface="Jost SemiBold"/>
              <a:ea typeface="Jost SemiBold"/>
              <a:cs typeface="Jost SemiBold"/>
              <a:sym typeface="Jost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21512427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72;p7" descr="Изображение выглядит как розовый, Пурпурный цвет, фиолетовый, Сирень&#10;&#10;Контент, сгенерированный ИИ, может содержать ошибки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69469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966450" y="762000"/>
            <a:ext cx="463550" cy="463550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7"/>
          <p:cNvSpPr txBox="1">
            <a:spLocks noGrp="1"/>
          </p:cNvSpPr>
          <p:nvPr>
            <p:ph type="title"/>
          </p:nvPr>
        </p:nvSpPr>
        <p:spPr>
          <a:xfrm>
            <a:off x="637674" y="365125"/>
            <a:ext cx="587107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53565"/>
              </a:buClr>
              <a:buSzPts val="3000"/>
              <a:buFont typeface="Jost"/>
              <a:buNone/>
            </a:pPr>
            <a:r>
              <a:rPr lang="ru-RU" sz="2400" b="1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РАЗМЕР РЫНКА (РОССИЯ)</a:t>
            </a:r>
            <a:endParaRPr sz="2400" dirty="0"/>
          </a:p>
        </p:txBody>
      </p:sp>
      <p:sp>
        <p:nvSpPr>
          <p:cNvPr id="175" name="Google Shape;175;p7"/>
          <p:cNvSpPr/>
          <p:nvPr/>
        </p:nvSpPr>
        <p:spPr>
          <a:xfrm>
            <a:off x="723632" y="2674303"/>
            <a:ext cx="7493267" cy="3264177"/>
          </a:xfrm>
          <a:prstGeom prst="roundRect">
            <a:avLst>
              <a:gd name="adj" fmla="val 16865"/>
            </a:avLst>
          </a:prstGeom>
          <a:solidFill>
            <a:srgbClr val="A63AFB">
              <a:alpha val="29803"/>
            </a:srgbClr>
          </a:solidFill>
          <a:ln>
            <a:noFill/>
          </a:ln>
        </p:spPr>
        <p:txBody>
          <a:bodyPr spcFirstLastPara="1" wrap="square" lIns="216000" tIns="216000" rIns="216000" bIns="216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TAM – 216 млрд ₽ ≈ 6,6 млн. компаний</a:t>
            </a:r>
            <a:endParaRPr sz="2400" b="1" dirty="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</p:txBody>
      </p:sp>
      <p:sp>
        <p:nvSpPr>
          <p:cNvPr id="176" name="Google Shape;176;p7"/>
          <p:cNvSpPr/>
          <p:nvPr/>
        </p:nvSpPr>
        <p:spPr>
          <a:xfrm>
            <a:off x="961233" y="3728023"/>
            <a:ext cx="7255666" cy="2210457"/>
          </a:xfrm>
          <a:prstGeom prst="roundRect">
            <a:avLst>
              <a:gd name="adj" fmla="val 24674"/>
            </a:avLst>
          </a:prstGeom>
          <a:solidFill>
            <a:srgbClr val="A63AFB">
              <a:alpha val="29803"/>
            </a:srgbClr>
          </a:solidFill>
          <a:ln>
            <a:noFill/>
          </a:ln>
        </p:spPr>
        <p:txBody>
          <a:bodyPr spcFirstLastPara="1" wrap="square" lIns="216000" tIns="216000" rIns="216000" bIns="216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SAM – 43 млрд ₽ ≈ 1,3 млн. компаний</a:t>
            </a:r>
            <a:endParaRPr sz="2400" b="1" dirty="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</p:txBody>
      </p:sp>
      <p:sp>
        <p:nvSpPr>
          <p:cNvPr id="177" name="Google Shape;177;p7"/>
          <p:cNvSpPr/>
          <p:nvPr/>
        </p:nvSpPr>
        <p:spPr>
          <a:xfrm>
            <a:off x="1342088" y="4805723"/>
            <a:ext cx="7112412" cy="1132757"/>
          </a:xfrm>
          <a:prstGeom prst="roundRect">
            <a:avLst>
              <a:gd name="adj" fmla="val 50000"/>
            </a:avLst>
          </a:prstGeom>
          <a:solidFill>
            <a:srgbClr val="A63AFB">
              <a:alpha val="29803"/>
            </a:srgbClr>
          </a:solidFill>
          <a:ln>
            <a:noFill/>
          </a:ln>
        </p:spPr>
        <p:txBody>
          <a:bodyPr spcFirstLastPara="1" wrap="square" lIns="216000" tIns="216000" rIns="216000" bIns="2160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SOM – 1,05 млрд ₽ ≈ 31,5 тыс. компаний</a:t>
            </a:r>
            <a:endParaRPr sz="2400" b="1" dirty="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</p:txBody>
      </p:sp>
      <p:sp>
        <p:nvSpPr>
          <p:cNvPr id="178" name="Google Shape;178;p7"/>
          <p:cNvSpPr/>
          <p:nvPr/>
        </p:nvSpPr>
        <p:spPr>
          <a:xfrm>
            <a:off x="8801100" y="3881080"/>
            <a:ext cx="2628900" cy="2057400"/>
          </a:xfrm>
          <a:prstGeom prst="roundRect">
            <a:avLst>
              <a:gd name="adj" fmla="val 12037"/>
            </a:avLst>
          </a:prstGeom>
          <a:solidFill>
            <a:srgbClr val="F3F6F9"/>
          </a:solidFill>
          <a:ln>
            <a:noFill/>
          </a:ln>
        </p:spPr>
        <p:txBody>
          <a:bodyPr spcFirstLastPara="1" wrap="square" lIns="180000" tIns="180000" rIns="180000" bIns="180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       Дополнительно:</a:t>
            </a:r>
            <a:endParaRPr sz="1200" b="1" dirty="0">
              <a:solidFill>
                <a:srgbClr val="553565"/>
              </a:solidFill>
              <a:latin typeface="Jost"/>
              <a:ea typeface="Jost"/>
              <a:cs typeface="Jost"/>
              <a:sym typeface="Jos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 dirty="0">
              <a:solidFill>
                <a:srgbClr val="553565"/>
              </a:solidFill>
              <a:latin typeface="Jost"/>
              <a:ea typeface="Jost"/>
              <a:cs typeface="Jost"/>
              <a:sym typeface="Jos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00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Рынок корпоративных юридических услуг в РФ оценивается в ~175–180 млрд ₽. Около 477 </a:t>
            </a:r>
            <a:r>
              <a:rPr lang="ru-RU" sz="900" dirty="0" err="1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тыс</a:t>
            </a:r>
            <a:r>
              <a:rPr lang="ru-RU" sz="900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 компаний уже платят </a:t>
            </a:r>
            <a:endParaRPr sz="900" dirty="0">
              <a:solidFill>
                <a:srgbClr val="553565"/>
              </a:solidFill>
              <a:latin typeface="Jost"/>
              <a:ea typeface="Jost"/>
              <a:cs typeface="Jost"/>
              <a:sym typeface="Jos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00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за юридическое сопровождение.</a:t>
            </a:r>
            <a:endParaRPr sz="900" dirty="0">
              <a:solidFill>
                <a:srgbClr val="553565"/>
              </a:solidFill>
              <a:latin typeface="Jost"/>
              <a:ea typeface="Jost"/>
              <a:cs typeface="Jost"/>
              <a:sym typeface="Jos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rgbClr val="553565"/>
              </a:solidFill>
              <a:latin typeface="Jost"/>
              <a:ea typeface="Jost"/>
              <a:cs typeface="Jost"/>
              <a:sym typeface="Jos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rgbClr val="553565"/>
              </a:solidFill>
              <a:latin typeface="Jost"/>
              <a:ea typeface="Jost"/>
              <a:cs typeface="Jost"/>
              <a:sym typeface="Jos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00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Источник: </a:t>
            </a:r>
            <a:r>
              <a:rPr lang="ru-RU" sz="900" dirty="0" err="1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Businesstat</a:t>
            </a:r>
            <a:endParaRPr sz="900" dirty="0">
              <a:solidFill>
                <a:srgbClr val="553565"/>
              </a:solidFill>
              <a:latin typeface="Jost"/>
              <a:ea typeface="Jost"/>
              <a:cs typeface="Jost"/>
              <a:sym typeface="Jos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00" u="sng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https://businesstat.ru/catalog/id10861/</a:t>
            </a:r>
            <a:endParaRPr sz="900" dirty="0">
              <a:solidFill>
                <a:srgbClr val="553565"/>
              </a:solidFill>
              <a:latin typeface="Jost"/>
              <a:ea typeface="Jost"/>
              <a:cs typeface="Jost"/>
              <a:sym typeface="Jost"/>
            </a:endParaRPr>
          </a:p>
        </p:txBody>
      </p:sp>
      <p:pic>
        <p:nvPicPr>
          <p:cNvPr id="179" name="Google Shape;179;p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042131" y="4096841"/>
            <a:ext cx="259259" cy="2592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27;p10">
            <a:extLst>
              <a:ext uri="{FF2B5EF4-FFF2-40B4-BE49-F238E27FC236}">
                <a16:creationId xmlns:a16="http://schemas.microsoft.com/office/drawing/2014/main" id="{234DD3E5-742E-6C36-0CFD-66282C61157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228;p10">
            <a:extLst>
              <a:ext uri="{FF2B5EF4-FFF2-40B4-BE49-F238E27FC236}">
                <a16:creationId xmlns:a16="http://schemas.microsoft.com/office/drawing/2014/main" id="{13A502A3-D35F-82E8-1E1C-8A5BA709834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966450" y="762000"/>
            <a:ext cx="463550" cy="46355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29;p10">
            <a:extLst>
              <a:ext uri="{FF2B5EF4-FFF2-40B4-BE49-F238E27FC236}">
                <a16:creationId xmlns:a16="http://schemas.microsoft.com/office/drawing/2014/main" id="{DBDF7194-4F45-1CA6-EC6B-7A2A639A641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7674" y="365125"/>
            <a:ext cx="587107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53565"/>
              </a:buClr>
              <a:buSzPts val="3000"/>
              <a:buFont typeface="Jost"/>
              <a:buNone/>
            </a:pPr>
            <a:r>
              <a:rPr lang="ru-RU" sz="2400" b="1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БИЗНЕС-МОДЕЛЬ</a:t>
            </a:r>
            <a:endParaRPr sz="2400" dirty="0"/>
          </a:p>
        </p:txBody>
      </p:sp>
      <p:sp>
        <p:nvSpPr>
          <p:cNvPr id="7" name="Google Shape;230;p10">
            <a:extLst>
              <a:ext uri="{FF2B5EF4-FFF2-40B4-BE49-F238E27FC236}">
                <a16:creationId xmlns:a16="http://schemas.microsoft.com/office/drawing/2014/main" id="{BEE6C6E1-2D98-4CB7-02B5-4F002F7B30AF}"/>
              </a:ext>
            </a:extLst>
          </p:cNvPr>
          <p:cNvSpPr/>
          <p:nvPr/>
        </p:nvSpPr>
        <p:spPr>
          <a:xfrm>
            <a:off x="696666" y="2597109"/>
            <a:ext cx="2529725" cy="1467143"/>
          </a:xfrm>
          <a:prstGeom prst="roundRect">
            <a:avLst>
              <a:gd name="adj" fmla="val 30187"/>
            </a:avLst>
          </a:prstGeom>
          <a:solidFill>
            <a:srgbClr val="A63AFB">
              <a:alpha val="69803"/>
            </a:srgbClr>
          </a:solidFill>
          <a:ln>
            <a:noFill/>
          </a:ln>
          <a:effectLst>
            <a:outerShdw blurRad="279400" dist="190500" dir="5400000" algn="t" rotWithShape="0">
              <a:srgbClr val="000000">
                <a:alpha val="16862"/>
              </a:srgbClr>
            </a:outerShdw>
          </a:effectLst>
        </p:spPr>
        <p:txBody>
          <a:bodyPr spcFirstLastPara="1" wrap="square" lIns="216000" tIns="360000" rIns="216000" bIns="3600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>
                <a:solidFill>
                  <a:schemeClr val="lt1"/>
                </a:solidFill>
                <a:latin typeface="Jost Black"/>
                <a:ea typeface="Jost Black"/>
                <a:cs typeface="Jost Black"/>
                <a:sym typeface="Jost Black"/>
              </a:rPr>
              <a:t>B2B</a:t>
            </a:r>
            <a:endParaRPr sz="3200" dirty="0">
              <a:solidFill>
                <a:schemeClr val="lt1"/>
              </a:solidFill>
              <a:latin typeface="Jost Black"/>
              <a:ea typeface="Jost Black"/>
              <a:cs typeface="Jost Black"/>
              <a:sym typeface="Jost Black"/>
            </a:endParaRPr>
          </a:p>
        </p:txBody>
      </p:sp>
      <p:sp>
        <p:nvSpPr>
          <p:cNvPr id="8" name="Google Shape;231;p10">
            <a:extLst>
              <a:ext uri="{FF2B5EF4-FFF2-40B4-BE49-F238E27FC236}">
                <a16:creationId xmlns:a16="http://schemas.microsoft.com/office/drawing/2014/main" id="{6A3231D6-D69D-B291-2C26-0EDD3F2799B3}"/>
              </a:ext>
            </a:extLst>
          </p:cNvPr>
          <p:cNvSpPr/>
          <p:nvPr/>
        </p:nvSpPr>
        <p:spPr>
          <a:xfrm>
            <a:off x="8906612" y="2461924"/>
            <a:ext cx="2523387" cy="1911484"/>
          </a:xfrm>
          <a:prstGeom prst="roundRect">
            <a:avLst>
              <a:gd name="adj" fmla="val 30187"/>
            </a:avLst>
          </a:prstGeom>
          <a:solidFill>
            <a:srgbClr val="39A1F5">
              <a:alpha val="69803"/>
            </a:srgbClr>
          </a:solidFill>
          <a:ln>
            <a:noFill/>
          </a:ln>
          <a:effectLst>
            <a:outerShdw blurRad="279400" dist="190500" dir="5400000" algn="t" rotWithShape="0">
              <a:srgbClr val="000000">
                <a:alpha val="16862"/>
              </a:srgbClr>
            </a:outerShdw>
          </a:effectLst>
        </p:spPr>
        <p:txBody>
          <a:bodyPr spcFirstLastPara="1" wrap="square" lIns="216000" tIns="360000" rIns="216000" bIns="3600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chemeClr val="lt1"/>
                </a:solidFill>
                <a:latin typeface="Jost Black"/>
                <a:ea typeface="Jost Black"/>
                <a:cs typeface="Jost Black"/>
                <a:sym typeface="Jost Black"/>
              </a:rPr>
              <a:t>1,05 млрд.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Потенциал SOM</a:t>
            </a:r>
            <a:endParaRPr sz="1800" dirty="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</p:txBody>
      </p:sp>
      <p:sp>
        <p:nvSpPr>
          <p:cNvPr id="9" name="Google Shape;232;p10">
            <a:extLst>
              <a:ext uri="{FF2B5EF4-FFF2-40B4-BE49-F238E27FC236}">
                <a16:creationId xmlns:a16="http://schemas.microsoft.com/office/drawing/2014/main" id="{D2347250-306D-BF17-431C-2DADF33A914C}"/>
              </a:ext>
            </a:extLst>
          </p:cNvPr>
          <p:cNvSpPr/>
          <p:nvPr/>
        </p:nvSpPr>
        <p:spPr>
          <a:xfrm>
            <a:off x="4373908" y="1948519"/>
            <a:ext cx="3444183" cy="1652285"/>
          </a:xfrm>
          <a:prstGeom prst="roundRect">
            <a:avLst>
              <a:gd name="adj" fmla="val 30187"/>
            </a:avLst>
          </a:prstGeom>
          <a:solidFill>
            <a:srgbClr val="6F6EF9">
              <a:alpha val="69803"/>
            </a:srgbClr>
          </a:solidFill>
          <a:ln>
            <a:noFill/>
          </a:ln>
          <a:effectLst>
            <a:outerShdw blurRad="279400" dist="190500" dir="5400000" algn="t" rotWithShape="0">
              <a:srgbClr val="000000">
                <a:alpha val="16862"/>
              </a:srgbClr>
            </a:outerShdw>
          </a:effectLst>
        </p:spPr>
        <p:txBody>
          <a:bodyPr spcFirstLastPara="1" wrap="square" lIns="216000" tIns="360000" rIns="216000" bIns="3600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Подписка</a:t>
            </a:r>
            <a:endParaRPr sz="1800" dirty="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chemeClr val="lt1"/>
                </a:solidFill>
                <a:latin typeface="Jost Black"/>
                <a:ea typeface="Jost Black"/>
                <a:cs typeface="Jost Black"/>
                <a:sym typeface="Jost Black"/>
              </a:rPr>
              <a:t>30 200 ₽ / год</a:t>
            </a:r>
            <a:endParaRPr sz="2400" dirty="0">
              <a:solidFill>
                <a:schemeClr val="lt1"/>
              </a:solidFill>
              <a:latin typeface="Jost Black"/>
              <a:ea typeface="Jost Black"/>
              <a:cs typeface="Jost Black"/>
              <a:sym typeface="Jost Black"/>
            </a:endParaRPr>
          </a:p>
        </p:txBody>
      </p:sp>
      <p:sp>
        <p:nvSpPr>
          <p:cNvPr id="10" name="Google Shape;233;p10">
            <a:extLst>
              <a:ext uri="{FF2B5EF4-FFF2-40B4-BE49-F238E27FC236}">
                <a16:creationId xmlns:a16="http://schemas.microsoft.com/office/drawing/2014/main" id="{CDC49908-B6BC-BC52-F4D9-4A705E0C68EC}"/>
              </a:ext>
            </a:extLst>
          </p:cNvPr>
          <p:cNvSpPr/>
          <p:nvPr/>
        </p:nvSpPr>
        <p:spPr>
          <a:xfrm>
            <a:off x="4373908" y="3860754"/>
            <a:ext cx="3444183" cy="972653"/>
          </a:xfrm>
          <a:prstGeom prst="roundRect">
            <a:avLst>
              <a:gd name="adj" fmla="val 30187"/>
            </a:avLst>
          </a:prstGeom>
          <a:solidFill>
            <a:srgbClr val="6F6EF9">
              <a:alpha val="69803"/>
            </a:srgbClr>
          </a:solidFill>
          <a:ln>
            <a:noFill/>
          </a:ln>
          <a:effectLst>
            <a:outerShdw blurRad="279400" dist="190500" dir="5400000" algn="t" rotWithShape="0">
              <a:srgbClr val="000000">
                <a:alpha val="16862"/>
              </a:srgbClr>
            </a:outerShdw>
          </a:effectLst>
        </p:spPr>
        <p:txBody>
          <a:bodyPr spcFirstLastPara="1" wrap="square" lIns="216000" tIns="108000" rIns="216000" bIns="1440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Дополнительные модули,</a:t>
            </a:r>
            <a:endParaRPr sz="1800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партнерские интеграции</a:t>
            </a:r>
            <a:endParaRPr sz="1800" dirty="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</p:txBody>
      </p:sp>
    </p:spTree>
    <p:extLst>
      <p:ext uri="{BB962C8B-B14F-4D97-AF65-F5344CB8AC3E}">
        <p14:creationId xmlns:p14="http://schemas.microsoft.com/office/powerpoint/2010/main" val="33764658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Google Shape;240;p11" descr="Изображение выглядит как фиолетовый, Фиолетовый, Красочность, Сирень&#10;&#10;Контент, сгенерированный ИИ, может содержать ошибки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966450" y="762000"/>
            <a:ext cx="463550" cy="463550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11"/>
          <p:cNvSpPr txBox="1">
            <a:spLocks noGrp="1"/>
          </p:cNvSpPr>
          <p:nvPr>
            <p:ph type="title"/>
          </p:nvPr>
        </p:nvSpPr>
        <p:spPr>
          <a:xfrm>
            <a:off x="762000" y="365125"/>
            <a:ext cx="5871076" cy="942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53565"/>
              </a:buClr>
              <a:buSzPts val="3000"/>
              <a:buFont typeface="Jost"/>
              <a:buNone/>
            </a:pPr>
            <a:r>
              <a:rPr lang="ru-RU" sz="2400" b="1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ВЫХОД НА РЫНОК</a:t>
            </a:r>
            <a:endParaRPr sz="2400" dirty="0"/>
          </a:p>
        </p:txBody>
      </p:sp>
      <p:sp>
        <p:nvSpPr>
          <p:cNvPr id="243" name="Google Shape;243;p11"/>
          <p:cNvSpPr/>
          <p:nvPr/>
        </p:nvSpPr>
        <p:spPr>
          <a:xfrm>
            <a:off x="854801" y="1882832"/>
            <a:ext cx="2989612" cy="2916287"/>
          </a:xfrm>
          <a:prstGeom prst="roundRect">
            <a:avLst>
              <a:gd name="adj" fmla="val 13131"/>
            </a:avLst>
          </a:prstGeom>
          <a:solidFill>
            <a:schemeClr val="lt1"/>
          </a:solidFill>
          <a:ln>
            <a:noFill/>
          </a:ln>
          <a:effectLst>
            <a:outerShdw blurRad="1143000" dist="266700" dir="5400000" algn="t" rotWithShape="0">
              <a:srgbClr val="A63AFB">
                <a:alpha val="14901"/>
              </a:srgbClr>
            </a:outerShdw>
          </a:effectLst>
        </p:spPr>
        <p:txBody>
          <a:bodyPr spcFirstLastPara="1" wrap="square" lIns="144000" tIns="144000" rIns="144000" bIns="144000" anchor="ctr" anchorCtr="0">
            <a:spAutoFit/>
          </a:bodyPr>
          <a:lstStyle/>
          <a:p>
            <a:pPr marL="342900" marR="0" lvl="0" indent="-342900" rtl="0">
              <a:spcBef>
                <a:spcPts val="0"/>
              </a:spcBef>
              <a:spcAft>
                <a:spcPts val="0"/>
              </a:spcAft>
              <a:buClr>
                <a:srgbClr val="553565"/>
              </a:buClr>
              <a:buSzPts val="1600"/>
              <a:buFont typeface="Jost"/>
              <a:buAutoNum type="arabicPeriod"/>
            </a:pPr>
            <a:r>
              <a:rPr lang="ru-RU" sz="1800" b="1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Контент &amp; органика</a:t>
            </a:r>
            <a:endParaRPr sz="1800" b="1" dirty="0">
              <a:solidFill>
                <a:srgbClr val="553565"/>
              </a:solidFill>
              <a:latin typeface="Jost"/>
              <a:ea typeface="Jost"/>
              <a:cs typeface="Jost"/>
              <a:sym typeface="Jost"/>
            </a:endParaRPr>
          </a:p>
          <a:p>
            <a:pPr marL="342900" marR="0" lvl="0" indent="-2413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dirty="0">
              <a:solidFill>
                <a:srgbClr val="553565"/>
              </a:solidFill>
              <a:latin typeface="Jost"/>
              <a:ea typeface="Jost"/>
              <a:cs typeface="Jost"/>
              <a:sym typeface="Jost"/>
            </a:endParaRPr>
          </a:p>
          <a:p>
            <a:pPr marL="0" marR="0" lvl="0" indent="-63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53565"/>
              </a:buClr>
              <a:buSzPts val="1000"/>
              <a:buFont typeface="Arial"/>
              <a:buChar char="•"/>
            </a:pPr>
            <a:r>
              <a:rPr lang="ru-RU" sz="1000" dirty="0">
                <a:solidFill>
                  <a:srgbClr val="553565"/>
                </a:solidFill>
                <a:latin typeface="Jost Light"/>
                <a:ea typeface="Jost Light"/>
                <a:cs typeface="Jost Light"/>
                <a:sym typeface="Jost Light"/>
              </a:rPr>
              <a:t> </a:t>
            </a:r>
            <a:r>
              <a:rPr lang="ru-RU" dirty="0">
                <a:solidFill>
                  <a:srgbClr val="553565"/>
                </a:solidFill>
                <a:latin typeface="Jost" pitchFamily="2" charset="-52"/>
                <a:ea typeface="Jost" pitchFamily="2" charset="-52"/>
                <a:cs typeface="Jost Light"/>
                <a:sym typeface="Jost Light"/>
              </a:rPr>
              <a:t>SEO по видам деятельности</a:t>
            </a:r>
            <a:endParaRPr dirty="0">
              <a:latin typeface="Jost" pitchFamily="2" charset="-52"/>
              <a:ea typeface="Jost" pitchFamily="2" charset="-52"/>
            </a:endParaRPr>
          </a:p>
          <a:p>
            <a:pPr marL="0" marR="0" lvl="0" indent="-63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53565"/>
              </a:buClr>
              <a:buSzPts val="1000"/>
              <a:buFont typeface="Arial"/>
              <a:buChar char="•"/>
            </a:pPr>
            <a:r>
              <a:rPr lang="ru-RU" dirty="0">
                <a:solidFill>
                  <a:srgbClr val="553565"/>
                </a:solidFill>
                <a:latin typeface="Jost" pitchFamily="2" charset="-52"/>
                <a:ea typeface="Jost" pitchFamily="2" charset="-52"/>
                <a:cs typeface="Jost Light"/>
                <a:sym typeface="Jost Light"/>
              </a:rPr>
              <a:t> Статьи и кейсы</a:t>
            </a:r>
            <a:endParaRPr dirty="0">
              <a:latin typeface="Jost" pitchFamily="2" charset="-52"/>
              <a:ea typeface="Jost" pitchFamily="2" charset="-52"/>
            </a:endParaRPr>
          </a:p>
          <a:p>
            <a:pPr marL="0" marR="0" lvl="0" indent="-63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53565"/>
              </a:buClr>
              <a:buSzPts val="1000"/>
              <a:buFont typeface="Arial"/>
              <a:buChar char="•"/>
            </a:pPr>
            <a:r>
              <a:rPr lang="ru-RU" dirty="0">
                <a:solidFill>
                  <a:srgbClr val="553565"/>
                </a:solidFill>
                <a:latin typeface="Jost" pitchFamily="2" charset="-52"/>
                <a:ea typeface="Jost" pitchFamily="2" charset="-52"/>
                <a:cs typeface="Jost Light"/>
                <a:sym typeface="Jost Light"/>
              </a:rPr>
              <a:t> Подкасты и экспертный контент</a:t>
            </a:r>
          </a:p>
          <a:p>
            <a:pPr marL="0" marR="0" lvl="0" indent="-63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53565"/>
              </a:buClr>
              <a:buSzPts val="1000"/>
              <a:buFont typeface="Arial"/>
              <a:buChar char="•"/>
            </a:pPr>
            <a:endParaRPr dirty="0">
              <a:latin typeface="Jost" pitchFamily="2" charset="-52"/>
              <a:ea typeface="Jost" pitchFamily="2" charset="-52"/>
            </a:endParaRPr>
          </a:p>
        </p:txBody>
      </p:sp>
      <p:sp>
        <p:nvSpPr>
          <p:cNvPr id="244" name="Google Shape;244;p11"/>
          <p:cNvSpPr/>
          <p:nvPr/>
        </p:nvSpPr>
        <p:spPr>
          <a:xfrm>
            <a:off x="4080398" y="1876086"/>
            <a:ext cx="2417895" cy="2890108"/>
          </a:xfrm>
          <a:prstGeom prst="roundRect">
            <a:avLst>
              <a:gd name="adj" fmla="val 13131"/>
            </a:avLst>
          </a:prstGeom>
          <a:solidFill>
            <a:schemeClr val="lt1"/>
          </a:solidFill>
          <a:ln>
            <a:noFill/>
          </a:ln>
          <a:effectLst>
            <a:outerShdw blurRad="1143000" dist="266700" dir="5400000" algn="t" rotWithShape="0">
              <a:srgbClr val="A63AFB">
                <a:alpha val="14901"/>
              </a:srgbClr>
            </a:outerShdw>
          </a:effectLst>
        </p:spPr>
        <p:txBody>
          <a:bodyPr spcFirstLastPara="1" wrap="square" lIns="144000" tIns="144000" rIns="144000" bIns="144000" anchor="ctr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2. </a:t>
            </a:r>
            <a:r>
              <a:rPr lang="ru-RU" sz="1800" b="1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Performance-маркетинг</a:t>
            </a:r>
            <a:endParaRPr sz="1800" b="1" dirty="0">
              <a:solidFill>
                <a:srgbClr val="553565"/>
              </a:solidFill>
              <a:latin typeface="Jost"/>
              <a:ea typeface="Jost"/>
              <a:cs typeface="Jost"/>
              <a:sym typeface="Jost"/>
            </a:endParaRPr>
          </a:p>
          <a:p>
            <a:pPr marL="342900" marR="0" lvl="0" indent="-2413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dirty="0">
              <a:solidFill>
                <a:srgbClr val="553565"/>
              </a:solidFill>
              <a:latin typeface="Jost"/>
              <a:ea typeface="Jost"/>
              <a:cs typeface="Jost"/>
              <a:sym typeface="Jost"/>
            </a:endParaRPr>
          </a:p>
          <a:p>
            <a:pPr marL="0" marR="0" lvl="0" indent="-63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53565"/>
              </a:buClr>
              <a:buSzPts val="1000"/>
              <a:buFont typeface="Arial"/>
              <a:buChar char="•"/>
            </a:pPr>
            <a:r>
              <a:rPr lang="ru-RU" sz="1000" dirty="0">
                <a:solidFill>
                  <a:srgbClr val="553565"/>
                </a:solidFill>
                <a:latin typeface="Jost Light"/>
                <a:ea typeface="Jost Light"/>
                <a:cs typeface="Jost Light"/>
                <a:sym typeface="Jost Light"/>
              </a:rPr>
              <a:t> </a:t>
            </a:r>
            <a:r>
              <a:rPr lang="ru-RU" dirty="0">
                <a:solidFill>
                  <a:srgbClr val="553565"/>
                </a:solidFill>
                <a:latin typeface="Jost" pitchFamily="2" charset="-52"/>
                <a:ea typeface="Jost" pitchFamily="2" charset="-52"/>
                <a:cs typeface="Jost Light"/>
                <a:sym typeface="Jost Light"/>
              </a:rPr>
              <a:t>Яндекс Директ → нишевые </a:t>
            </a:r>
            <a:r>
              <a:rPr lang="ru-RU" dirty="0" err="1">
                <a:solidFill>
                  <a:srgbClr val="553565"/>
                </a:solidFill>
                <a:latin typeface="Jost" pitchFamily="2" charset="-52"/>
                <a:ea typeface="Jost" pitchFamily="2" charset="-52"/>
                <a:cs typeface="Jost Light"/>
                <a:sym typeface="Jost Light"/>
              </a:rPr>
              <a:t>лендинги</a:t>
            </a:r>
            <a:r>
              <a:rPr lang="ru-RU" dirty="0">
                <a:solidFill>
                  <a:srgbClr val="553565"/>
                </a:solidFill>
                <a:latin typeface="Jost" pitchFamily="2" charset="-52"/>
                <a:ea typeface="Jost" pitchFamily="2" charset="-52"/>
                <a:cs typeface="Jost Light"/>
                <a:sym typeface="Jost Light"/>
              </a:rPr>
              <a:t> → </a:t>
            </a:r>
            <a:r>
              <a:rPr lang="ru-RU" dirty="0" err="1">
                <a:solidFill>
                  <a:srgbClr val="553565"/>
                </a:solidFill>
                <a:latin typeface="Jost" pitchFamily="2" charset="-52"/>
                <a:ea typeface="Jost" pitchFamily="2" charset="-52"/>
                <a:cs typeface="Jost Light"/>
                <a:sym typeface="Jost Light"/>
              </a:rPr>
              <a:t>Telegram</a:t>
            </a:r>
            <a:r>
              <a:rPr lang="ru-RU" dirty="0">
                <a:solidFill>
                  <a:srgbClr val="553565"/>
                </a:solidFill>
                <a:latin typeface="Jost" pitchFamily="2" charset="-52"/>
                <a:ea typeface="Jost" pitchFamily="2" charset="-52"/>
                <a:cs typeface="Jost Light"/>
                <a:sym typeface="Jost Light"/>
              </a:rPr>
              <a:t> </a:t>
            </a:r>
            <a:r>
              <a:rPr lang="ru-RU" dirty="0" err="1">
                <a:solidFill>
                  <a:srgbClr val="553565"/>
                </a:solidFill>
                <a:latin typeface="Jost" pitchFamily="2" charset="-52"/>
                <a:ea typeface="Jost" pitchFamily="2" charset="-52"/>
                <a:cs typeface="Jost Light"/>
                <a:sym typeface="Jost Light"/>
              </a:rPr>
              <a:t>bot</a:t>
            </a:r>
            <a:endParaRPr dirty="0">
              <a:solidFill>
                <a:srgbClr val="553565"/>
              </a:solidFill>
              <a:latin typeface="Jost" pitchFamily="2" charset="-52"/>
              <a:ea typeface="Jost" pitchFamily="2" charset="-52"/>
              <a:cs typeface="Jost Light"/>
              <a:sym typeface="Jost Light"/>
            </a:endParaRPr>
          </a:p>
          <a:p>
            <a:pPr marL="0" marR="0" lvl="0" indent="-63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53565"/>
              </a:buClr>
              <a:buSzPts val="1000"/>
              <a:buFont typeface="Arial"/>
              <a:buChar char="•"/>
            </a:pPr>
            <a:r>
              <a:rPr lang="ru-RU" dirty="0">
                <a:solidFill>
                  <a:srgbClr val="553565"/>
                </a:solidFill>
                <a:latin typeface="Jost" pitchFamily="2" charset="-52"/>
                <a:ea typeface="Jost" pitchFamily="2" charset="-52"/>
                <a:cs typeface="Jost Light"/>
                <a:sym typeface="Jost Light"/>
              </a:rPr>
              <a:t> </a:t>
            </a:r>
            <a:r>
              <a:rPr lang="ru-RU" dirty="0" err="1">
                <a:solidFill>
                  <a:srgbClr val="553565"/>
                </a:solidFill>
                <a:latin typeface="Jost" pitchFamily="2" charset="-52"/>
                <a:ea typeface="Jost" pitchFamily="2" charset="-52"/>
                <a:cs typeface="Jost Light"/>
                <a:sym typeface="Jost Light"/>
              </a:rPr>
              <a:t>Telegram</a:t>
            </a:r>
            <a:r>
              <a:rPr lang="ru-RU" dirty="0">
                <a:solidFill>
                  <a:srgbClr val="553565"/>
                </a:solidFill>
                <a:latin typeface="Jost" pitchFamily="2" charset="-52"/>
                <a:ea typeface="Jost" pitchFamily="2" charset="-52"/>
                <a:cs typeface="Jost Light"/>
                <a:sym typeface="Jost Light"/>
              </a:rPr>
              <a:t> посевы в профильных каналах</a:t>
            </a:r>
            <a:endParaRPr dirty="0">
              <a:latin typeface="Jost" pitchFamily="2" charset="-52"/>
              <a:ea typeface="Jost" pitchFamily="2" charset="-52"/>
            </a:endParaRPr>
          </a:p>
        </p:txBody>
      </p:sp>
      <p:sp>
        <p:nvSpPr>
          <p:cNvPr id="245" name="Google Shape;245;p11"/>
          <p:cNvSpPr/>
          <p:nvPr/>
        </p:nvSpPr>
        <p:spPr>
          <a:xfrm>
            <a:off x="6763775" y="1901333"/>
            <a:ext cx="2417894" cy="2594357"/>
          </a:xfrm>
          <a:prstGeom prst="roundRect">
            <a:avLst>
              <a:gd name="adj" fmla="val 13131"/>
            </a:avLst>
          </a:prstGeom>
          <a:solidFill>
            <a:schemeClr val="lt1"/>
          </a:solidFill>
          <a:ln>
            <a:noFill/>
          </a:ln>
          <a:effectLst>
            <a:outerShdw blurRad="1143000" dist="266700" dir="5400000" algn="t" rotWithShape="0">
              <a:srgbClr val="A63AFB">
                <a:alpha val="14901"/>
              </a:srgbClr>
            </a:outerShdw>
          </a:effectLst>
        </p:spPr>
        <p:txBody>
          <a:bodyPr spcFirstLastPara="1" wrap="square" lIns="144000" tIns="144000" rIns="144000" bIns="144000" anchor="ctr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3. Партнерства</a:t>
            </a:r>
            <a:endParaRPr sz="1800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b="1" dirty="0">
              <a:solidFill>
                <a:srgbClr val="553565"/>
              </a:solidFill>
              <a:latin typeface="Jost"/>
              <a:ea typeface="Jost"/>
              <a:cs typeface="Jost"/>
              <a:sym typeface="Jost"/>
            </a:endParaRPr>
          </a:p>
          <a:p>
            <a:pPr marL="0" marR="0" lvl="0" indent="-63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53565"/>
              </a:buClr>
              <a:buSzPts val="1000"/>
              <a:buFont typeface="Arial"/>
              <a:buChar char="•"/>
            </a:pPr>
            <a:r>
              <a:rPr lang="ru-RU" dirty="0">
                <a:solidFill>
                  <a:srgbClr val="553565"/>
                </a:solidFill>
                <a:latin typeface="Jost" pitchFamily="2" charset="-52"/>
                <a:ea typeface="Jost" pitchFamily="2" charset="-52"/>
                <a:cs typeface="Jost Light"/>
                <a:sym typeface="Jost Light"/>
              </a:rPr>
              <a:t> Франчайзинговые сети</a:t>
            </a:r>
            <a:endParaRPr dirty="0">
              <a:latin typeface="Jost" pitchFamily="2" charset="-52"/>
              <a:ea typeface="Jost" pitchFamily="2" charset="-52"/>
            </a:endParaRPr>
          </a:p>
          <a:p>
            <a:pPr marL="0" marR="0" lvl="0" indent="-63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53565"/>
              </a:buClr>
              <a:buSzPts val="1000"/>
              <a:buFont typeface="Arial"/>
              <a:buChar char="•"/>
            </a:pPr>
            <a:r>
              <a:rPr lang="ru-RU" dirty="0">
                <a:solidFill>
                  <a:srgbClr val="553565"/>
                </a:solidFill>
                <a:latin typeface="Jost" pitchFamily="2" charset="-52"/>
                <a:ea typeface="Jost" pitchFamily="2" charset="-52"/>
                <a:cs typeface="Jost Light"/>
                <a:sym typeface="Jost Light"/>
              </a:rPr>
              <a:t> Бухгалтерские компании</a:t>
            </a:r>
            <a:endParaRPr dirty="0">
              <a:latin typeface="Jost" pitchFamily="2" charset="-52"/>
              <a:ea typeface="Jost" pitchFamily="2" charset="-52"/>
            </a:endParaRPr>
          </a:p>
          <a:p>
            <a:pPr marL="0" marR="0" lvl="0" indent="-63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53565"/>
              </a:buClr>
              <a:buSzPts val="1000"/>
              <a:buFont typeface="Arial"/>
              <a:buChar char="•"/>
            </a:pPr>
            <a:r>
              <a:rPr lang="ru-RU" dirty="0">
                <a:solidFill>
                  <a:srgbClr val="553565"/>
                </a:solidFill>
                <a:latin typeface="Jost" pitchFamily="2" charset="-52"/>
                <a:ea typeface="Jost" pitchFamily="2" charset="-52"/>
                <a:cs typeface="Jost Light"/>
                <a:sym typeface="Jost Light"/>
              </a:rPr>
              <a:t> Предпринимательские клубы</a:t>
            </a:r>
          </a:p>
        </p:txBody>
      </p:sp>
      <p:sp>
        <p:nvSpPr>
          <p:cNvPr id="246" name="Google Shape;246;p11"/>
          <p:cNvSpPr/>
          <p:nvPr/>
        </p:nvSpPr>
        <p:spPr>
          <a:xfrm>
            <a:off x="9508467" y="1865644"/>
            <a:ext cx="2093598" cy="2249314"/>
          </a:xfrm>
          <a:prstGeom prst="roundRect">
            <a:avLst>
              <a:gd name="adj" fmla="val 13131"/>
            </a:avLst>
          </a:prstGeom>
          <a:solidFill>
            <a:schemeClr val="lt1"/>
          </a:solidFill>
          <a:ln>
            <a:noFill/>
          </a:ln>
          <a:effectLst>
            <a:outerShdw blurRad="1143000" dist="266700" dir="5400000" algn="t" rotWithShape="0">
              <a:srgbClr val="A63AFB">
                <a:alpha val="14901"/>
              </a:srgbClr>
            </a:outerShdw>
          </a:effectLst>
        </p:spPr>
        <p:txBody>
          <a:bodyPr spcFirstLastPara="1" wrap="square" lIns="144000" tIns="144000" rIns="144000" bIns="144000" anchor="ctr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4. PR &amp; бренд</a:t>
            </a:r>
            <a:endParaRPr sz="1800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b="1" dirty="0">
              <a:solidFill>
                <a:srgbClr val="553565"/>
              </a:solidFill>
              <a:latin typeface="Jost"/>
              <a:ea typeface="Jost"/>
              <a:cs typeface="Jost"/>
              <a:sym typeface="Jost"/>
            </a:endParaRPr>
          </a:p>
          <a:p>
            <a:pPr marL="0" marR="0" lvl="0" indent="-63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53565"/>
              </a:buClr>
              <a:buSzPts val="1000"/>
              <a:buFont typeface="Arial"/>
              <a:buChar char="•"/>
            </a:pPr>
            <a:r>
              <a:rPr lang="ru-RU" sz="1000" dirty="0">
                <a:solidFill>
                  <a:srgbClr val="553565"/>
                </a:solidFill>
                <a:latin typeface="Jost Light"/>
                <a:ea typeface="Jost Light"/>
                <a:cs typeface="Jost Light"/>
                <a:sym typeface="Jost Light"/>
              </a:rPr>
              <a:t> </a:t>
            </a:r>
            <a:r>
              <a:rPr lang="ru-RU" dirty="0" err="1">
                <a:solidFill>
                  <a:srgbClr val="553565"/>
                </a:solidFill>
                <a:latin typeface="Jost" pitchFamily="2" charset="-52"/>
                <a:ea typeface="Jost" pitchFamily="2" charset="-52"/>
                <a:cs typeface="Jost Light"/>
                <a:sym typeface="Jost Light"/>
              </a:rPr>
              <a:t>Фаундеры</a:t>
            </a:r>
            <a:r>
              <a:rPr lang="ru-RU" dirty="0">
                <a:solidFill>
                  <a:srgbClr val="553565"/>
                </a:solidFill>
                <a:latin typeface="Jost" pitchFamily="2" charset="-52"/>
                <a:ea typeface="Jost" pitchFamily="2" charset="-52"/>
                <a:cs typeface="Jost Light"/>
                <a:sym typeface="Jost Light"/>
              </a:rPr>
              <a:t> как эксперты</a:t>
            </a:r>
            <a:endParaRPr dirty="0">
              <a:latin typeface="Jost" pitchFamily="2" charset="-52"/>
              <a:ea typeface="Jost" pitchFamily="2" charset="-52"/>
            </a:endParaRPr>
          </a:p>
          <a:p>
            <a:pPr marL="0" marR="0" lvl="0" indent="-63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53565"/>
              </a:buClr>
              <a:buSzPts val="1000"/>
              <a:buFont typeface="Arial"/>
              <a:buChar char="•"/>
            </a:pPr>
            <a:r>
              <a:rPr lang="ru-RU" dirty="0">
                <a:solidFill>
                  <a:srgbClr val="553565"/>
                </a:solidFill>
                <a:latin typeface="Jost" pitchFamily="2" charset="-52"/>
                <a:ea typeface="Jost" pitchFamily="2" charset="-52"/>
                <a:cs typeface="Jost Light"/>
                <a:sym typeface="Jost Light"/>
              </a:rPr>
              <a:t> Целевые мероприятия</a:t>
            </a:r>
            <a:endParaRPr dirty="0">
              <a:latin typeface="Jost" pitchFamily="2" charset="-52"/>
              <a:ea typeface="Jost" pitchFamily="2" charset="-5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14;p9">
            <a:extLst>
              <a:ext uri="{FF2B5EF4-FFF2-40B4-BE49-F238E27FC236}">
                <a16:creationId xmlns:a16="http://schemas.microsoft.com/office/drawing/2014/main" id="{B2BD1D7C-6194-09B8-C1AA-671499618C6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966450" y="762000"/>
            <a:ext cx="463550" cy="46355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15;p9">
            <a:extLst>
              <a:ext uri="{FF2B5EF4-FFF2-40B4-BE49-F238E27FC236}">
                <a16:creationId xmlns:a16="http://schemas.microsoft.com/office/drawing/2014/main" id="{7CA74CC3-32DC-B209-91B3-6A8726A09B0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46533" y="350843"/>
            <a:ext cx="587107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53565"/>
              </a:buClr>
              <a:buSzPts val="3000"/>
              <a:buFont typeface="Jost"/>
              <a:buNone/>
            </a:pPr>
            <a:r>
              <a:rPr lang="ru-RU" sz="3000" b="1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ПОКАЗАТЕЛЬ СПРОСА</a:t>
            </a:r>
            <a:endParaRPr dirty="0"/>
          </a:p>
        </p:txBody>
      </p:sp>
      <p:sp>
        <p:nvSpPr>
          <p:cNvPr id="6" name="Google Shape;216;p9">
            <a:extLst>
              <a:ext uri="{FF2B5EF4-FFF2-40B4-BE49-F238E27FC236}">
                <a16:creationId xmlns:a16="http://schemas.microsoft.com/office/drawing/2014/main" id="{C7530FB8-53D5-9038-4F07-A872EA62E2D6}"/>
              </a:ext>
            </a:extLst>
          </p:cNvPr>
          <p:cNvSpPr/>
          <p:nvPr/>
        </p:nvSpPr>
        <p:spPr>
          <a:xfrm>
            <a:off x="746533" y="1738987"/>
            <a:ext cx="5159876" cy="635000"/>
          </a:xfrm>
          <a:prstGeom prst="roundRect">
            <a:avLst>
              <a:gd name="adj" fmla="val 44667"/>
            </a:avLst>
          </a:prstGeom>
          <a:gradFill>
            <a:gsLst>
              <a:gs pos="0">
                <a:srgbClr val="39A1F5">
                  <a:alpha val="20000"/>
                </a:srgbClr>
              </a:gs>
              <a:gs pos="100000">
                <a:schemeClr val="lt1"/>
              </a:gs>
            </a:gsLst>
            <a:lin ang="5400000" scaled="0"/>
          </a:gradFill>
          <a:ln w="12700" cap="flat" cmpd="sng">
            <a:solidFill>
              <a:srgbClr val="39A1F5">
                <a:alpha val="7843"/>
              </a:srgbClr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419100" dist="38100" dir="5400000" algn="t" rotWithShape="0">
              <a:srgbClr val="39A1F5">
                <a:alpha val="20000"/>
              </a:srgbClr>
            </a:outerShdw>
          </a:effectLst>
        </p:spPr>
        <p:txBody>
          <a:bodyPr spcFirstLastPara="1" wrap="square" lIns="72000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53565"/>
              </a:buClr>
              <a:buSzPts val="3000"/>
              <a:buFont typeface="Jost"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553565"/>
                </a:solidFill>
                <a:effectLst/>
                <a:uLnTx/>
                <a:uFillTx/>
                <a:latin typeface="Jost"/>
                <a:ea typeface="Jost"/>
                <a:cs typeface="Jost"/>
                <a:sym typeface="Jost"/>
              </a:rPr>
              <a:t>Стоимость клиента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553565"/>
                </a:solidFill>
                <a:effectLst/>
                <a:uLnTx/>
                <a:uFillTx/>
                <a:latin typeface="Jost"/>
                <a:ea typeface="Jost"/>
                <a:cs typeface="Jost"/>
                <a:sym typeface="Jost"/>
              </a:rPr>
              <a:t>~</a:t>
            </a: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553565"/>
                </a:solidFill>
                <a:effectLst/>
                <a:uLnTx/>
                <a:uFillTx/>
                <a:latin typeface="Jost"/>
                <a:ea typeface="Jost"/>
                <a:cs typeface="Jost"/>
                <a:sym typeface="Jost"/>
              </a:rPr>
              <a:t> 13 000 рублей</a:t>
            </a:r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7" name="Google Shape;217;p9">
            <a:extLst>
              <a:ext uri="{FF2B5EF4-FFF2-40B4-BE49-F238E27FC236}">
                <a16:creationId xmlns:a16="http://schemas.microsoft.com/office/drawing/2014/main" id="{6FEA8907-5CC1-CDD7-AFC5-DBF5CC4FC0B1}"/>
              </a:ext>
            </a:extLst>
          </p:cNvPr>
          <p:cNvSpPr/>
          <p:nvPr/>
        </p:nvSpPr>
        <p:spPr>
          <a:xfrm>
            <a:off x="6378983" y="1738987"/>
            <a:ext cx="5159876" cy="635000"/>
          </a:xfrm>
          <a:prstGeom prst="roundRect">
            <a:avLst>
              <a:gd name="adj" fmla="val 44667"/>
            </a:avLst>
          </a:prstGeom>
          <a:gradFill>
            <a:gsLst>
              <a:gs pos="0">
                <a:srgbClr val="39A1F5">
                  <a:alpha val="20000"/>
                </a:srgbClr>
              </a:gs>
              <a:gs pos="100000">
                <a:schemeClr val="lt1"/>
              </a:gs>
            </a:gsLst>
            <a:lin ang="5400000" scaled="0"/>
          </a:gradFill>
          <a:ln w="12700" cap="flat" cmpd="sng">
            <a:solidFill>
              <a:srgbClr val="39A1F5">
                <a:alpha val="7843"/>
              </a:srgbClr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419100" dist="38100" dir="5400000" algn="t" rotWithShape="0">
              <a:srgbClr val="39A1F5">
                <a:alpha val="20000"/>
              </a:srgbClr>
            </a:outerShdw>
          </a:effectLst>
        </p:spPr>
        <p:txBody>
          <a:bodyPr spcFirstLastPara="1" wrap="square" lIns="72000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>
                <a:solidFill>
                  <a:srgbClr val="553565"/>
                </a:solidFill>
                <a:latin typeface="Jost" pitchFamily="2" charset="-52"/>
                <a:ea typeface="Jost" pitchFamily="2" charset="-52"/>
                <a:cs typeface="Jost Medium"/>
                <a:sym typeface="Jost Medium"/>
              </a:rPr>
              <a:t>60+ активных клиентов</a:t>
            </a:r>
            <a:endParaRPr sz="2000" b="1" dirty="0">
              <a:solidFill>
                <a:srgbClr val="553565"/>
              </a:solidFill>
              <a:latin typeface="Jost" pitchFamily="2" charset="-52"/>
              <a:ea typeface="Jost" pitchFamily="2" charset="-52"/>
              <a:cs typeface="Jost Medium"/>
              <a:sym typeface="Jost Medium"/>
            </a:endParaRPr>
          </a:p>
        </p:txBody>
      </p:sp>
      <p:sp>
        <p:nvSpPr>
          <p:cNvPr id="8" name="Google Shape;218;p9">
            <a:extLst>
              <a:ext uri="{FF2B5EF4-FFF2-40B4-BE49-F238E27FC236}">
                <a16:creationId xmlns:a16="http://schemas.microsoft.com/office/drawing/2014/main" id="{6E954B22-14F6-A75B-516A-2CCD3275F12D}"/>
              </a:ext>
            </a:extLst>
          </p:cNvPr>
          <p:cNvSpPr/>
          <p:nvPr/>
        </p:nvSpPr>
        <p:spPr>
          <a:xfrm>
            <a:off x="746533" y="2720972"/>
            <a:ext cx="5159876" cy="1061357"/>
          </a:xfrm>
          <a:prstGeom prst="roundRect">
            <a:avLst>
              <a:gd name="adj" fmla="val 31195"/>
            </a:avLst>
          </a:prstGeom>
          <a:gradFill>
            <a:gsLst>
              <a:gs pos="0">
                <a:srgbClr val="39A1F5">
                  <a:alpha val="20000"/>
                </a:srgbClr>
              </a:gs>
              <a:gs pos="100000">
                <a:schemeClr val="lt1"/>
              </a:gs>
            </a:gsLst>
            <a:lin ang="5400000" scaled="0"/>
          </a:gradFill>
          <a:ln w="12700" cap="flat" cmpd="sng">
            <a:solidFill>
              <a:srgbClr val="39A1F5">
                <a:alpha val="7843"/>
              </a:srgbClr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419100" dist="38100" dir="5400000" algn="t" rotWithShape="0">
              <a:srgbClr val="39A1F5">
                <a:alpha val="20000"/>
              </a:srgbClr>
            </a:outerShdw>
          </a:effectLst>
        </p:spPr>
        <p:txBody>
          <a:bodyPr spcFirstLastPara="1" wrap="square" lIns="72000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53565"/>
              </a:buClr>
              <a:buSzPts val="3000"/>
              <a:buFont typeface="Jost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553565"/>
                </a:solidFill>
                <a:effectLst/>
                <a:uLnTx/>
                <a:uFillTx/>
                <a:latin typeface="Jost"/>
                <a:ea typeface="Jost"/>
                <a:cs typeface="Jost"/>
                <a:sym typeface="Jost"/>
              </a:rPr>
              <a:t>LTV</a:t>
            </a: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553565"/>
                </a:solidFill>
                <a:effectLst/>
                <a:uLnTx/>
                <a:uFillTx/>
                <a:latin typeface="Jost"/>
                <a:ea typeface="Jost"/>
                <a:cs typeface="Jost"/>
                <a:sym typeface="Jost"/>
              </a:rPr>
              <a:t>  -- 1</a:t>
            </a:r>
            <a:r>
              <a:rPr lang="ru-RU" sz="1800" b="1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10</a:t>
            </a: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553565"/>
                </a:solidFill>
                <a:effectLst/>
                <a:uLnTx/>
                <a:uFillTx/>
                <a:latin typeface="Jost"/>
                <a:ea typeface="Jost"/>
                <a:cs typeface="Jost"/>
                <a:sym typeface="Jost"/>
              </a:rPr>
              <a:t> 000 рублей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553565"/>
                </a:solidFill>
                <a:effectLst/>
                <a:uLnTx/>
                <a:uFillTx/>
                <a:latin typeface="Jost"/>
                <a:ea typeface="Jost"/>
                <a:cs typeface="Jost"/>
                <a:sym typeface="Jost"/>
              </a:rPr>
              <a:t> (</a:t>
            </a:r>
            <a:r>
              <a:rPr lang="ru-RU" sz="1800" b="1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3,5</a:t>
            </a: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553565"/>
                </a:solidFill>
                <a:effectLst/>
                <a:uLnTx/>
                <a:uFillTx/>
                <a:latin typeface="Jost"/>
                <a:ea typeface="Jost"/>
                <a:cs typeface="Jost"/>
                <a:sym typeface="Jost"/>
              </a:rPr>
              <a:t> года)</a:t>
            </a:r>
          </a:p>
        </p:txBody>
      </p:sp>
      <p:sp>
        <p:nvSpPr>
          <p:cNvPr id="9" name="Google Shape;219;p9">
            <a:extLst>
              <a:ext uri="{FF2B5EF4-FFF2-40B4-BE49-F238E27FC236}">
                <a16:creationId xmlns:a16="http://schemas.microsoft.com/office/drawing/2014/main" id="{B7831CC2-52BD-18F1-5C91-6CDAAF841E33}"/>
              </a:ext>
            </a:extLst>
          </p:cNvPr>
          <p:cNvSpPr/>
          <p:nvPr/>
        </p:nvSpPr>
        <p:spPr>
          <a:xfrm>
            <a:off x="6378983" y="2737527"/>
            <a:ext cx="5159876" cy="1061357"/>
          </a:xfrm>
          <a:prstGeom prst="roundRect">
            <a:avLst>
              <a:gd name="adj" fmla="val 31195"/>
            </a:avLst>
          </a:prstGeom>
          <a:gradFill>
            <a:gsLst>
              <a:gs pos="0">
                <a:srgbClr val="39A1F5">
                  <a:alpha val="20000"/>
                </a:srgbClr>
              </a:gs>
              <a:gs pos="100000">
                <a:schemeClr val="lt1"/>
              </a:gs>
            </a:gsLst>
            <a:lin ang="5400000" scaled="0"/>
          </a:gradFill>
          <a:ln w="12700" cap="flat" cmpd="sng">
            <a:solidFill>
              <a:srgbClr val="39A1F5">
                <a:alpha val="7843"/>
              </a:srgbClr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419100" dist="38100" dir="5400000" algn="t" rotWithShape="0">
              <a:srgbClr val="39A1F5">
                <a:alpha val="20000"/>
              </a:srgbClr>
            </a:outerShdw>
          </a:effectLst>
        </p:spPr>
        <p:txBody>
          <a:bodyPr spcFirstLastPara="1" wrap="square" lIns="72000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>
                <a:solidFill>
                  <a:srgbClr val="553565"/>
                </a:solidFill>
                <a:latin typeface="Jost" pitchFamily="2" charset="-52"/>
                <a:ea typeface="Jost" pitchFamily="2" charset="-52"/>
                <a:cs typeface="Jost Medium"/>
                <a:sym typeface="Jost Medium"/>
              </a:rPr>
              <a:t>250 000 рублей выручка</a:t>
            </a:r>
            <a:endParaRPr sz="2000" b="1" dirty="0">
              <a:solidFill>
                <a:srgbClr val="553565"/>
              </a:solidFill>
              <a:latin typeface="Jost" pitchFamily="2" charset="-52"/>
              <a:ea typeface="Jost" pitchFamily="2" charset="-52"/>
              <a:cs typeface="Jost Medium"/>
              <a:sym typeface="Jost Medium"/>
            </a:endParaRPr>
          </a:p>
        </p:txBody>
      </p:sp>
      <p:sp>
        <p:nvSpPr>
          <p:cNvPr id="10" name="Google Shape;220;p9">
            <a:extLst>
              <a:ext uri="{FF2B5EF4-FFF2-40B4-BE49-F238E27FC236}">
                <a16:creationId xmlns:a16="http://schemas.microsoft.com/office/drawing/2014/main" id="{4B3DBAB4-49FB-8386-EC5F-ADFED3409F27}"/>
              </a:ext>
            </a:extLst>
          </p:cNvPr>
          <p:cNvSpPr/>
          <p:nvPr/>
        </p:nvSpPr>
        <p:spPr>
          <a:xfrm>
            <a:off x="746533" y="4120237"/>
            <a:ext cx="5159876" cy="1061357"/>
          </a:xfrm>
          <a:prstGeom prst="roundRect">
            <a:avLst>
              <a:gd name="adj" fmla="val 31195"/>
            </a:avLst>
          </a:prstGeom>
          <a:gradFill>
            <a:gsLst>
              <a:gs pos="0">
                <a:srgbClr val="39A1F5">
                  <a:alpha val="20000"/>
                </a:srgbClr>
              </a:gs>
              <a:gs pos="100000">
                <a:schemeClr val="lt1"/>
              </a:gs>
            </a:gsLst>
            <a:lin ang="5400000" scaled="0"/>
          </a:gradFill>
          <a:ln w="12700" cap="flat" cmpd="sng">
            <a:solidFill>
              <a:srgbClr val="39A1F5">
                <a:alpha val="7843"/>
              </a:srgbClr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419100" dist="38100" dir="5400000" algn="t" rotWithShape="0">
              <a:srgbClr val="39A1F5">
                <a:alpha val="20000"/>
              </a:srgbClr>
            </a:outerShdw>
          </a:effectLst>
        </p:spPr>
        <p:txBody>
          <a:bodyPr spcFirstLastPara="1" wrap="square" lIns="72000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53565"/>
              </a:buClr>
              <a:buSzPts val="3000"/>
              <a:buFont typeface="Jost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553565"/>
                </a:solidFill>
                <a:effectLst/>
                <a:uLnTx/>
                <a:uFillTx/>
                <a:latin typeface="Jost"/>
                <a:ea typeface="Jost"/>
                <a:cs typeface="Jost"/>
                <a:sym typeface="Jost"/>
              </a:rPr>
              <a:t>LTV/CAC = </a:t>
            </a: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553565"/>
                </a:solidFill>
                <a:effectLst/>
                <a:uLnTx/>
                <a:uFillTx/>
                <a:latin typeface="Jost"/>
                <a:ea typeface="Jost"/>
                <a:cs typeface="Jost"/>
                <a:sym typeface="Jost"/>
              </a:rPr>
              <a:t>8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553565"/>
                </a:solidFill>
                <a:effectLst/>
                <a:uLnTx/>
                <a:uFillTx/>
                <a:latin typeface="Jost"/>
                <a:ea typeface="Jost"/>
                <a:cs typeface="Jost"/>
                <a:sym typeface="Jost"/>
              </a:rPr>
              <a:t>,</a:t>
            </a: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553565"/>
                </a:solidFill>
                <a:effectLst/>
                <a:uLnTx/>
                <a:uFillTx/>
                <a:latin typeface="Jost"/>
                <a:ea typeface="Jost"/>
                <a:cs typeface="Jost"/>
                <a:sym typeface="Jost"/>
              </a:rPr>
              <a:t>5</a:t>
            </a:r>
          </a:p>
        </p:txBody>
      </p:sp>
      <p:sp>
        <p:nvSpPr>
          <p:cNvPr id="11" name="Google Shape;221;p9">
            <a:extLst>
              <a:ext uri="{FF2B5EF4-FFF2-40B4-BE49-F238E27FC236}">
                <a16:creationId xmlns:a16="http://schemas.microsoft.com/office/drawing/2014/main" id="{34ED1620-3206-4962-94E6-F2ACF06859ED}"/>
              </a:ext>
            </a:extLst>
          </p:cNvPr>
          <p:cNvSpPr/>
          <p:nvPr/>
        </p:nvSpPr>
        <p:spPr>
          <a:xfrm>
            <a:off x="6378983" y="4120237"/>
            <a:ext cx="5159876" cy="1061357"/>
          </a:xfrm>
          <a:prstGeom prst="roundRect">
            <a:avLst>
              <a:gd name="adj" fmla="val 31195"/>
            </a:avLst>
          </a:prstGeom>
          <a:gradFill>
            <a:gsLst>
              <a:gs pos="0">
                <a:srgbClr val="39A1F5">
                  <a:alpha val="20000"/>
                </a:srgbClr>
              </a:gs>
              <a:gs pos="100000">
                <a:schemeClr val="lt1"/>
              </a:gs>
            </a:gsLst>
            <a:lin ang="5400000" scaled="0"/>
          </a:gradFill>
          <a:ln w="12700" cap="flat" cmpd="sng">
            <a:solidFill>
              <a:srgbClr val="39A1F5">
                <a:alpha val="7843"/>
              </a:srgbClr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419100" dist="38100" dir="5400000" algn="t" rotWithShape="0">
              <a:srgbClr val="39A1F5">
                <a:alpha val="20000"/>
              </a:srgbClr>
            </a:outerShdw>
          </a:effectLst>
        </p:spPr>
        <p:txBody>
          <a:bodyPr spcFirstLastPara="1" wrap="square" lIns="72000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>
                <a:solidFill>
                  <a:srgbClr val="553565"/>
                </a:solidFill>
                <a:latin typeface="Jost" pitchFamily="2" charset="-52"/>
                <a:ea typeface="Jost" pitchFamily="2" charset="-52"/>
                <a:cs typeface="Jost Medium"/>
                <a:sym typeface="Jost Medium"/>
              </a:rPr>
              <a:t>Средний чек клиента 5 400 рублей</a:t>
            </a:r>
            <a:endParaRPr sz="2000" b="1" dirty="0">
              <a:solidFill>
                <a:srgbClr val="553565"/>
              </a:solidFill>
              <a:latin typeface="Jost" pitchFamily="2" charset="-52"/>
              <a:ea typeface="Jost" pitchFamily="2" charset="-52"/>
              <a:cs typeface="Jost Medium"/>
              <a:sym typeface="Jost Medium"/>
            </a:endParaRPr>
          </a:p>
        </p:txBody>
      </p:sp>
      <p:sp>
        <p:nvSpPr>
          <p:cNvPr id="13" name="Google Shape;198;p8">
            <a:extLst>
              <a:ext uri="{FF2B5EF4-FFF2-40B4-BE49-F238E27FC236}">
                <a16:creationId xmlns:a16="http://schemas.microsoft.com/office/drawing/2014/main" id="{400D68B1-631A-611B-98C1-CCA76546B4B9}"/>
              </a:ext>
            </a:extLst>
          </p:cNvPr>
          <p:cNvSpPr/>
          <p:nvPr/>
        </p:nvSpPr>
        <p:spPr>
          <a:xfrm>
            <a:off x="3721061" y="5502947"/>
            <a:ext cx="4967596" cy="712794"/>
          </a:xfrm>
          <a:prstGeom prst="roundRect">
            <a:avLst>
              <a:gd name="adj" fmla="val 37387"/>
            </a:avLst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spcFirstLastPara="1" wrap="square" lIns="108000" tIns="72000" rIns="108000" bIns="72000" anchor="ctr" anchorCtr="0">
            <a:spAutoFit/>
          </a:bodyPr>
          <a:lstStyle/>
          <a:p>
            <a:pPr algn="ctr">
              <a:lnSpc>
                <a:spcPct val="150000"/>
              </a:lnSpc>
              <a:buClr>
                <a:srgbClr val="553565"/>
              </a:buClr>
              <a:buSzPts val="3000"/>
              <a:buFont typeface="Jost"/>
              <a:buNone/>
            </a:pPr>
            <a:r>
              <a:rPr lang="ru-RU" sz="1800" b="1" dirty="0">
                <a:solidFill>
                  <a:srgbClr val="553565"/>
                </a:solidFill>
                <a:latin typeface="Jost"/>
                <a:ea typeface="Jost"/>
                <a:sym typeface="Jost"/>
              </a:rPr>
              <a:t>запуск проекта в феврале 2026 года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29936569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966450" y="762000"/>
            <a:ext cx="463550" cy="463550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12"/>
          <p:cNvSpPr txBox="1">
            <a:spLocks noGrp="1"/>
          </p:cNvSpPr>
          <p:nvPr>
            <p:ph type="title"/>
          </p:nvPr>
        </p:nvSpPr>
        <p:spPr>
          <a:xfrm>
            <a:off x="987069" y="301023"/>
            <a:ext cx="587107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53565"/>
              </a:buClr>
              <a:buSzPts val="3000"/>
              <a:buFont typeface="Jost"/>
              <a:buNone/>
            </a:pPr>
            <a:r>
              <a:rPr lang="ru-RU" sz="1800" b="1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КОМАНДА</a:t>
            </a:r>
            <a:endParaRPr sz="1800" dirty="0"/>
          </a:p>
        </p:txBody>
      </p:sp>
      <p:pic>
        <p:nvPicPr>
          <p:cNvPr id="253" name="Google Shape;253;p12" descr="Изображение выглядит как Человеческое лицо, человек, Лоб, Подбородок&#10;&#10;Контент, сгенерированный ИИ, может содержать ошибки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87069" y="1684172"/>
            <a:ext cx="2366300" cy="2826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12" descr="Изображение выглядит как Человеческое лицо, улыбка, человек, одежда&#10;&#10;Контент, сгенерированный ИИ, может содержать ошибки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747909" y="1684172"/>
            <a:ext cx="2366300" cy="2826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12" descr="Изображение выглядит как Человеческое лицо, одежда, человек, галстук&#10;&#10;Контент, сгенерированный ИИ, может содержать ошибки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108291" y="1684172"/>
            <a:ext cx="1138713" cy="11387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12" descr="Изображение выглядит как Человеческое лицо, улыбка, человек, одежда&#10;&#10;Контент, сгенерированный ИИ, может содержать ошибки.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737844" y="1684171"/>
            <a:ext cx="1138713" cy="1138713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12"/>
          <p:cNvSpPr/>
          <p:nvPr/>
        </p:nvSpPr>
        <p:spPr>
          <a:xfrm>
            <a:off x="987069" y="4510586"/>
            <a:ext cx="2366300" cy="1841952"/>
          </a:xfrm>
          <a:prstGeom prst="round2SameRect">
            <a:avLst>
              <a:gd name="adj1" fmla="val 0"/>
              <a:gd name="adj2" fmla="val 17391"/>
            </a:avLst>
          </a:prstGeom>
          <a:solidFill>
            <a:srgbClr val="A63AFB"/>
          </a:solidFill>
          <a:ln>
            <a:noFill/>
          </a:ln>
        </p:spPr>
        <p:txBody>
          <a:bodyPr spcFirstLastPara="1" wrap="square" lIns="91425" tIns="108000" rIns="91425" bIns="108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15+ лет управленческого опыта</a:t>
            </a:r>
            <a:endParaRPr sz="1000" dirty="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u-RU" sz="1000" dirty="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Руководил командами </a:t>
            </a:r>
            <a:endParaRPr sz="1000" dirty="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от 5 до 50 человек</a:t>
            </a:r>
            <a:endParaRPr sz="1000" dirty="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u-RU" sz="1000" dirty="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5 лет предпринимательского опыта, запуск и масштабирование </a:t>
            </a:r>
            <a:br>
              <a:rPr lang="ru-RU" sz="1000" dirty="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</a:br>
            <a:r>
              <a:rPr lang="ru-RU" sz="1000" dirty="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сервисных проектов</a:t>
            </a:r>
            <a:endParaRPr sz="1000" dirty="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</p:txBody>
      </p:sp>
      <p:sp>
        <p:nvSpPr>
          <p:cNvPr id="258" name="Google Shape;258;p12"/>
          <p:cNvSpPr/>
          <p:nvPr/>
        </p:nvSpPr>
        <p:spPr>
          <a:xfrm>
            <a:off x="3747909" y="4510586"/>
            <a:ext cx="2366300" cy="1841953"/>
          </a:xfrm>
          <a:prstGeom prst="round2SameRect">
            <a:avLst>
              <a:gd name="adj1" fmla="val 0"/>
              <a:gd name="adj2" fmla="val 17391"/>
            </a:avLst>
          </a:prstGeom>
          <a:solidFill>
            <a:srgbClr val="A63AFB"/>
          </a:solidFill>
          <a:ln>
            <a:noFill/>
          </a:ln>
        </p:spPr>
        <p:txBody>
          <a:bodyPr spcFirstLastPara="1" wrap="square" lIns="91425" tIns="108000" rIns="91425" bIns="1080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10 лет предпринимательского опыта, запуск и развитие проектов</a:t>
            </a:r>
            <a:endParaRPr sz="1000" dirty="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Юридическое образование (МГЮА), 10+ лет в корпоративной практике</a:t>
            </a:r>
            <a:endParaRPr sz="1000" dirty="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5+ лет управления маркетингом </a:t>
            </a:r>
            <a:endParaRPr sz="1000" dirty="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chemeClr val="lt1"/>
                </a:solidFill>
                <a:latin typeface="Jost"/>
                <a:ea typeface="Jost"/>
                <a:cs typeface="Jost"/>
                <a:sym typeface="Jost"/>
              </a:rPr>
              <a:t>и развития партнёрских направлений</a:t>
            </a:r>
            <a:endParaRPr sz="1000" dirty="0">
              <a:solidFill>
                <a:schemeClr val="lt1"/>
              </a:solidFill>
              <a:latin typeface="Jost"/>
              <a:ea typeface="Jost"/>
              <a:cs typeface="Jost"/>
              <a:sym typeface="Jost"/>
            </a:endParaRPr>
          </a:p>
        </p:txBody>
      </p:sp>
      <p:sp>
        <p:nvSpPr>
          <p:cNvPr id="259" name="Google Shape;259;p12"/>
          <p:cNvSpPr txBox="1"/>
          <p:nvPr/>
        </p:nvSpPr>
        <p:spPr>
          <a:xfrm>
            <a:off x="6961746" y="3052461"/>
            <a:ext cx="1431802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b="1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Алексей </a:t>
            </a:r>
            <a:r>
              <a:rPr lang="ru-RU" sz="1000" b="1" dirty="0" err="1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Белезеков</a:t>
            </a:r>
            <a:endParaRPr sz="1000" b="1" dirty="0">
              <a:solidFill>
                <a:srgbClr val="553565"/>
              </a:solidFill>
              <a:latin typeface="Jost"/>
              <a:ea typeface="Jost"/>
              <a:cs typeface="Jost"/>
              <a:sym typeface="Jost"/>
            </a:endParaRPr>
          </a:p>
        </p:txBody>
      </p:sp>
      <p:sp>
        <p:nvSpPr>
          <p:cNvPr id="260" name="Google Shape;260;p12"/>
          <p:cNvSpPr/>
          <p:nvPr/>
        </p:nvSpPr>
        <p:spPr>
          <a:xfrm>
            <a:off x="7364579" y="3364309"/>
            <a:ext cx="626015" cy="327898"/>
          </a:xfrm>
          <a:prstGeom prst="roundRect">
            <a:avLst>
              <a:gd name="adj" fmla="val 27861"/>
            </a:avLst>
          </a:prstGeom>
          <a:solidFill>
            <a:srgbClr val="553565"/>
          </a:solidFill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CTO</a:t>
            </a:r>
            <a:endParaRPr sz="1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12"/>
          <p:cNvSpPr txBox="1"/>
          <p:nvPr/>
        </p:nvSpPr>
        <p:spPr>
          <a:xfrm>
            <a:off x="6956135" y="3798778"/>
            <a:ext cx="1443024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10+ лет разработки </a:t>
            </a:r>
            <a:br>
              <a:rPr lang="ru-RU" sz="1000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</a:br>
            <a:r>
              <a:rPr lang="ru-RU" sz="1000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корпоративных систем</a:t>
            </a:r>
            <a:endParaRPr sz="1000" dirty="0">
              <a:solidFill>
                <a:srgbClr val="553565"/>
              </a:solidFill>
              <a:latin typeface="Jost"/>
              <a:ea typeface="Jost"/>
              <a:cs typeface="Jost"/>
              <a:sym typeface="Jost"/>
            </a:endParaRPr>
          </a:p>
        </p:txBody>
      </p:sp>
      <p:sp>
        <p:nvSpPr>
          <p:cNvPr id="262" name="Google Shape;262;p12"/>
          <p:cNvSpPr txBox="1"/>
          <p:nvPr/>
        </p:nvSpPr>
        <p:spPr>
          <a:xfrm>
            <a:off x="6649160" y="4264515"/>
            <a:ext cx="2056974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Руководил командами </a:t>
            </a:r>
            <a:br>
              <a:rPr lang="ru-RU" sz="100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</a:br>
            <a:r>
              <a:rPr lang="ru-RU" sz="100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10–20 разработчиков (GlowByte)</a:t>
            </a:r>
            <a:endParaRPr sz="1000">
              <a:solidFill>
                <a:srgbClr val="553565"/>
              </a:solidFill>
              <a:latin typeface="Jost"/>
              <a:ea typeface="Jost"/>
              <a:cs typeface="Jost"/>
              <a:sym typeface="Jost"/>
            </a:endParaRPr>
          </a:p>
        </p:txBody>
      </p:sp>
      <p:sp>
        <p:nvSpPr>
          <p:cNvPr id="263" name="Google Shape;263;p12"/>
          <p:cNvSpPr txBox="1"/>
          <p:nvPr/>
        </p:nvSpPr>
        <p:spPr>
          <a:xfrm>
            <a:off x="9866981" y="3052461"/>
            <a:ext cx="994183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b="1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Анна Ольтян</a:t>
            </a:r>
            <a:endParaRPr sz="1000" b="1">
              <a:solidFill>
                <a:srgbClr val="553565"/>
              </a:solidFill>
              <a:latin typeface="Jost"/>
              <a:ea typeface="Jost"/>
              <a:cs typeface="Jost"/>
              <a:sym typeface="Jost"/>
            </a:endParaRPr>
          </a:p>
        </p:txBody>
      </p:sp>
      <p:sp>
        <p:nvSpPr>
          <p:cNvPr id="264" name="Google Shape;264;p12"/>
          <p:cNvSpPr/>
          <p:nvPr/>
        </p:nvSpPr>
        <p:spPr>
          <a:xfrm>
            <a:off x="9714475" y="3364309"/>
            <a:ext cx="1299194" cy="327898"/>
          </a:xfrm>
          <a:prstGeom prst="roundRect">
            <a:avLst>
              <a:gd name="adj" fmla="val 27861"/>
            </a:avLst>
          </a:prstGeom>
          <a:solidFill>
            <a:srgbClr val="553565"/>
          </a:solidFill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Lead</a:t>
            </a:r>
            <a:r>
              <a:rPr lang="ru-RU" sz="1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200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Lawyer</a:t>
            </a:r>
            <a:endParaRPr sz="1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12"/>
          <p:cNvSpPr txBox="1"/>
          <p:nvPr/>
        </p:nvSpPr>
        <p:spPr>
          <a:xfrm>
            <a:off x="9293907" y="3798778"/>
            <a:ext cx="214033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10+ лет юридической экспертизы </a:t>
            </a:r>
            <a:br>
              <a:rPr lang="ru-RU" sz="1000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</a:br>
            <a:r>
              <a:rPr lang="ru-RU" sz="1000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и судебной практики</a:t>
            </a:r>
            <a:endParaRPr sz="1000" dirty="0">
              <a:solidFill>
                <a:srgbClr val="553565"/>
              </a:solidFill>
              <a:latin typeface="Jost"/>
              <a:ea typeface="Jost"/>
              <a:cs typeface="Jost"/>
              <a:sym typeface="Jost"/>
            </a:endParaRPr>
          </a:p>
        </p:txBody>
      </p:sp>
      <p:sp>
        <p:nvSpPr>
          <p:cNvPr id="266" name="Google Shape;266;p12"/>
          <p:cNvSpPr txBox="1"/>
          <p:nvPr/>
        </p:nvSpPr>
        <p:spPr>
          <a:xfrm>
            <a:off x="9335586" y="4277752"/>
            <a:ext cx="2056974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Руководила юр. направлением </a:t>
            </a:r>
            <a:br>
              <a:rPr lang="ru-RU" sz="1000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</a:br>
            <a:r>
              <a:rPr lang="ru-RU" sz="1000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в компании &gt; 6000 сотрудников</a:t>
            </a:r>
            <a:endParaRPr sz="1000" dirty="0">
              <a:solidFill>
                <a:srgbClr val="553565"/>
              </a:solidFill>
              <a:latin typeface="Jost"/>
              <a:ea typeface="Jost"/>
              <a:cs typeface="Jost"/>
              <a:sym typeface="Jost"/>
            </a:endParaRPr>
          </a:p>
        </p:txBody>
      </p:sp>
      <p:sp>
        <p:nvSpPr>
          <p:cNvPr id="267" name="Google Shape;267;p12"/>
          <p:cNvSpPr txBox="1"/>
          <p:nvPr/>
        </p:nvSpPr>
        <p:spPr>
          <a:xfrm>
            <a:off x="8327852" y="4806307"/>
            <a:ext cx="15905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>
                <a:solidFill>
                  <a:schemeClr val="tx2">
                    <a:lumMod val="50000"/>
                  </a:schemeClr>
                </a:solidFill>
                <a:latin typeface="Jost"/>
                <a:ea typeface="Jost"/>
                <a:cs typeface="Jost"/>
                <a:sym typeface="Jost"/>
              </a:rPr>
              <a:t>Также в команде:</a:t>
            </a:r>
            <a:endParaRPr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68" name="Google Shape;268;p12"/>
          <p:cNvSpPr txBox="1"/>
          <p:nvPr/>
        </p:nvSpPr>
        <p:spPr>
          <a:xfrm>
            <a:off x="6983389" y="5184044"/>
            <a:ext cx="1388522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b="1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Леонид Ширинкин</a:t>
            </a:r>
            <a:endParaRPr sz="1000" b="1">
              <a:solidFill>
                <a:srgbClr val="553565"/>
              </a:solidFill>
              <a:latin typeface="Jost"/>
              <a:ea typeface="Jost"/>
              <a:cs typeface="Jost"/>
              <a:sym typeface="Jost"/>
            </a:endParaRPr>
          </a:p>
        </p:txBody>
      </p:sp>
      <p:sp>
        <p:nvSpPr>
          <p:cNvPr id="269" name="Google Shape;269;p12"/>
          <p:cNvSpPr txBox="1"/>
          <p:nvPr/>
        </p:nvSpPr>
        <p:spPr>
          <a:xfrm>
            <a:off x="6855948" y="5430265"/>
            <a:ext cx="1643399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 err="1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Senior</a:t>
            </a:r>
            <a:r>
              <a:rPr lang="ru-RU" sz="1000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 </a:t>
            </a:r>
            <a:r>
              <a:rPr lang="ru-RU" sz="1000" dirty="0" err="1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Backend</a:t>
            </a:r>
            <a:r>
              <a:rPr lang="ru-RU" sz="1000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 Developer</a:t>
            </a:r>
            <a:endParaRPr sz="1000" dirty="0">
              <a:solidFill>
                <a:srgbClr val="553565"/>
              </a:solidFill>
              <a:latin typeface="Jost"/>
              <a:ea typeface="Jost"/>
              <a:cs typeface="Jost"/>
              <a:sym typeface="Jost"/>
            </a:endParaRPr>
          </a:p>
        </p:txBody>
      </p:sp>
      <p:sp>
        <p:nvSpPr>
          <p:cNvPr id="270" name="Google Shape;270;p12"/>
          <p:cNvSpPr txBox="1"/>
          <p:nvPr/>
        </p:nvSpPr>
        <p:spPr>
          <a:xfrm>
            <a:off x="7074761" y="5859139"/>
            <a:ext cx="1205779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b="1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Артем Патрушев</a:t>
            </a:r>
            <a:endParaRPr sz="1000" b="1">
              <a:solidFill>
                <a:srgbClr val="553565"/>
              </a:solidFill>
              <a:latin typeface="Jost"/>
              <a:ea typeface="Jost"/>
              <a:cs typeface="Jost"/>
              <a:sym typeface="Jost"/>
            </a:endParaRPr>
          </a:p>
        </p:txBody>
      </p:sp>
      <p:sp>
        <p:nvSpPr>
          <p:cNvPr id="271" name="Google Shape;271;p12"/>
          <p:cNvSpPr txBox="1"/>
          <p:nvPr/>
        </p:nvSpPr>
        <p:spPr>
          <a:xfrm>
            <a:off x="6847132" y="6105360"/>
            <a:ext cx="1661032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 err="1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Senior</a:t>
            </a:r>
            <a:r>
              <a:rPr lang="ru-RU" sz="1000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 </a:t>
            </a:r>
            <a:r>
              <a:rPr lang="ru-RU" sz="1000" dirty="0" err="1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Frontend</a:t>
            </a:r>
            <a:r>
              <a:rPr lang="ru-RU" sz="1000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 Developer</a:t>
            </a:r>
            <a:endParaRPr sz="1000" dirty="0">
              <a:solidFill>
                <a:srgbClr val="553565"/>
              </a:solidFill>
              <a:latin typeface="Jost"/>
              <a:ea typeface="Jost"/>
              <a:cs typeface="Jost"/>
              <a:sym typeface="Jost"/>
            </a:endParaRPr>
          </a:p>
        </p:txBody>
      </p:sp>
      <p:sp>
        <p:nvSpPr>
          <p:cNvPr id="272" name="Google Shape;272;p12"/>
          <p:cNvSpPr txBox="1"/>
          <p:nvPr/>
        </p:nvSpPr>
        <p:spPr>
          <a:xfrm>
            <a:off x="9933414" y="5184044"/>
            <a:ext cx="997389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b="1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Пётр Гришин</a:t>
            </a:r>
            <a:endParaRPr sz="1000" b="1">
              <a:solidFill>
                <a:srgbClr val="553565"/>
              </a:solidFill>
              <a:latin typeface="Jost"/>
              <a:ea typeface="Jost"/>
              <a:cs typeface="Jost"/>
              <a:sym typeface="Jost"/>
            </a:endParaRPr>
          </a:p>
        </p:txBody>
      </p:sp>
      <p:sp>
        <p:nvSpPr>
          <p:cNvPr id="273" name="Google Shape;273;p12"/>
          <p:cNvSpPr txBox="1"/>
          <p:nvPr/>
        </p:nvSpPr>
        <p:spPr>
          <a:xfrm>
            <a:off x="9717804" y="5430265"/>
            <a:ext cx="1428596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 err="1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Senior</a:t>
            </a:r>
            <a:r>
              <a:rPr lang="ru-RU" sz="1000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 UX/UI </a:t>
            </a:r>
            <a:r>
              <a:rPr lang="ru-RU" sz="1000" dirty="0" err="1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Designer</a:t>
            </a:r>
            <a:endParaRPr sz="1000" dirty="0">
              <a:solidFill>
                <a:srgbClr val="553565"/>
              </a:solidFill>
              <a:latin typeface="Jost"/>
              <a:ea typeface="Jost"/>
              <a:cs typeface="Jost"/>
              <a:sym typeface="Jost"/>
            </a:endParaRPr>
          </a:p>
        </p:txBody>
      </p:sp>
      <p:sp>
        <p:nvSpPr>
          <p:cNvPr id="274" name="Google Shape;274;p12"/>
          <p:cNvSpPr txBox="1"/>
          <p:nvPr/>
        </p:nvSpPr>
        <p:spPr>
          <a:xfrm>
            <a:off x="9663026" y="5859139"/>
            <a:ext cx="1532888" cy="24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b="1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Вероника Меланина</a:t>
            </a:r>
            <a:endParaRPr sz="1000" b="1" dirty="0">
              <a:solidFill>
                <a:srgbClr val="553565"/>
              </a:solidFill>
              <a:latin typeface="Jost"/>
              <a:ea typeface="Jost"/>
              <a:cs typeface="Jost"/>
              <a:sym typeface="Jost"/>
            </a:endParaRPr>
          </a:p>
        </p:txBody>
      </p:sp>
      <p:sp>
        <p:nvSpPr>
          <p:cNvPr id="275" name="Google Shape;275;p12"/>
          <p:cNvSpPr txBox="1"/>
          <p:nvPr/>
        </p:nvSpPr>
        <p:spPr>
          <a:xfrm>
            <a:off x="9610403" y="6105360"/>
            <a:ext cx="1643399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Marketing </a:t>
            </a:r>
            <a:r>
              <a:rPr lang="ru-RU" sz="1000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Manager</a:t>
            </a:r>
            <a:endParaRPr sz="1000" dirty="0">
              <a:solidFill>
                <a:srgbClr val="553565"/>
              </a:solidFill>
              <a:latin typeface="Jost"/>
              <a:ea typeface="Jost"/>
              <a:cs typeface="Jost"/>
              <a:sym typeface="Jos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80;p13">
            <a:extLst>
              <a:ext uri="{FF2B5EF4-FFF2-40B4-BE49-F238E27FC236}">
                <a16:creationId xmlns:a16="http://schemas.microsoft.com/office/drawing/2014/main" id="{70C226B5-E91A-0E4F-6CD7-C193E806341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966450" y="762000"/>
            <a:ext cx="463550" cy="46355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81;p13">
            <a:extLst>
              <a:ext uri="{FF2B5EF4-FFF2-40B4-BE49-F238E27FC236}">
                <a16:creationId xmlns:a16="http://schemas.microsoft.com/office/drawing/2014/main" id="{68885906-6779-E23C-4C40-D66C4EB37643}"/>
              </a:ext>
            </a:extLst>
          </p:cNvPr>
          <p:cNvSpPr txBox="1"/>
          <p:nvPr/>
        </p:nvSpPr>
        <p:spPr>
          <a:xfrm>
            <a:off x="637674" y="365125"/>
            <a:ext cx="587107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53565"/>
              </a:buClr>
              <a:buSzPts val="3000"/>
              <a:buFont typeface="Jost"/>
              <a:buNone/>
            </a:pPr>
            <a:r>
              <a:rPr lang="ru-RU" sz="2400" b="1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ROADMAP 2025—2027+</a:t>
            </a:r>
            <a:endParaRPr sz="2400" b="1" dirty="0">
              <a:solidFill>
                <a:srgbClr val="553565"/>
              </a:solidFill>
              <a:latin typeface="Jost"/>
              <a:ea typeface="Jost"/>
              <a:cs typeface="Jost"/>
              <a:sym typeface="Jost"/>
            </a:endParaRPr>
          </a:p>
        </p:txBody>
      </p:sp>
      <p:pic>
        <p:nvPicPr>
          <p:cNvPr id="6" name="Google Shape;282;p13">
            <a:extLst>
              <a:ext uri="{FF2B5EF4-FFF2-40B4-BE49-F238E27FC236}">
                <a16:creationId xmlns:a16="http://schemas.microsoft.com/office/drawing/2014/main" id="{24A9D519-21A1-6013-FB3D-55CCD1D8E5C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5595" y="2979175"/>
            <a:ext cx="2563987" cy="378050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283;p13">
            <a:extLst>
              <a:ext uri="{FF2B5EF4-FFF2-40B4-BE49-F238E27FC236}">
                <a16:creationId xmlns:a16="http://schemas.microsoft.com/office/drawing/2014/main" id="{19A0F9D4-47D8-D363-8585-9D9D0ABD324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52709" y="2536724"/>
            <a:ext cx="2565448" cy="422295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284;p13">
            <a:extLst>
              <a:ext uri="{FF2B5EF4-FFF2-40B4-BE49-F238E27FC236}">
                <a16:creationId xmlns:a16="http://schemas.microsoft.com/office/drawing/2014/main" id="{F370FF2F-8E87-653C-8752-B7408B4C8A8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71706" y="1890260"/>
            <a:ext cx="2563987" cy="486942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285;p13">
            <a:extLst>
              <a:ext uri="{FF2B5EF4-FFF2-40B4-BE49-F238E27FC236}">
                <a16:creationId xmlns:a16="http://schemas.microsoft.com/office/drawing/2014/main" id="{06B20A4B-F185-8D5D-217D-6611D8A2AB4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882418" y="1386348"/>
            <a:ext cx="2563987" cy="537074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286;p13">
            <a:extLst>
              <a:ext uri="{FF2B5EF4-FFF2-40B4-BE49-F238E27FC236}">
                <a16:creationId xmlns:a16="http://schemas.microsoft.com/office/drawing/2014/main" id="{EDB09FCD-60CE-DA8C-39FB-D4A74BAD20AB}"/>
              </a:ext>
            </a:extLst>
          </p:cNvPr>
          <p:cNvSpPr/>
          <p:nvPr/>
        </p:nvSpPr>
        <p:spPr>
          <a:xfrm>
            <a:off x="853731" y="3333103"/>
            <a:ext cx="2335832" cy="2170211"/>
          </a:xfrm>
          <a:prstGeom prst="roundRect">
            <a:avLst>
              <a:gd name="adj" fmla="val 13131"/>
            </a:avLst>
          </a:prstGeom>
          <a:solidFill>
            <a:schemeClr val="lt1"/>
          </a:solidFill>
          <a:ln>
            <a:noFill/>
          </a:ln>
          <a:effectLst>
            <a:outerShdw blurRad="1143000" dist="266700" dir="5400000" algn="t" rotWithShape="0">
              <a:srgbClr val="A63AFB">
                <a:alpha val="14901"/>
              </a:srgbClr>
            </a:outerShdw>
          </a:effectLst>
        </p:spPr>
        <p:txBody>
          <a:bodyPr spcFirstLastPara="1" wrap="square" lIns="144000" tIns="144000" rIns="144000" bIns="144000" anchor="ctr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Q4 2025 — Подготовка</a:t>
            </a:r>
            <a:endParaRPr sz="1200" dirty="0">
              <a:solidFill>
                <a:srgbClr val="553565"/>
              </a:solidFill>
              <a:latin typeface="Jost Light"/>
              <a:ea typeface="Jost Light"/>
              <a:cs typeface="Jost Light"/>
              <a:sym typeface="Jost Light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rgbClr val="553565"/>
              </a:solidFill>
              <a:latin typeface="Jost Light"/>
              <a:ea typeface="Jost Light"/>
              <a:cs typeface="Jost Light"/>
              <a:sym typeface="Jost Light"/>
            </a:endParaRPr>
          </a:p>
          <a:p>
            <a:pPr marL="0" marR="0" lvl="0" indent="-63500" algn="l" rtl="0">
              <a:spcBef>
                <a:spcPts val="0"/>
              </a:spcBef>
              <a:spcAft>
                <a:spcPts val="0"/>
              </a:spcAft>
              <a:buClr>
                <a:srgbClr val="553565"/>
              </a:buClr>
              <a:buSzPts val="1000"/>
              <a:buFont typeface="Arial"/>
              <a:buChar char="•"/>
            </a:pPr>
            <a:r>
              <a:rPr lang="ru-RU" sz="1000" dirty="0">
                <a:solidFill>
                  <a:srgbClr val="553565"/>
                </a:solidFill>
                <a:latin typeface="Jost Light"/>
                <a:ea typeface="Jost Light"/>
                <a:cs typeface="Jost Light"/>
                <a:sym typeface="Jost Light"/>
              </a:rPr>
              <a:t> </a:t>
            </a:r>
            <a:r>
              <a:rPr lang="ru-RU" sz="1000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Завершение платформы (генерация, ЛК, ЭДО)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 dirty="0">
              <a:solidFill>
                <a:srgbClr val="553565"/>
              </a:solidFill>
              <a:latin typeface="Jost"/>
              <a:ea typeface="Jost"/>
              <a:cs typeface="Jost"/>
              <a:sym typeface="Jost"/>
            </a:endParaRPr>
          </a:p>
          <a:p>
            <a:pPr marL="0" marR="0" lvl="0" indent="-63500" algn="l" rtl="0">
              <a:spcBef>
                <a:spcPts val="0"/>
              </a:spcBef>
              <a:spcAft>
                <a:spcPts val="0"/>
              </a:spcAft>
              <a:buClr>
                <a:srgbClr val="553565"/>
              </a:buClr>
              <a:buSzPts val="1000"/>
              <a:buFont typeface="Arial"/>
              <a:buChar char="•"/>
            </a:pPr>
            <a:r>
              <a:rPr lang="ru-RU" sz="1000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 11 сфер бизнеса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 dirty="0">
              <a:solidFill>
                <a:srgbClr val="553565"/>
              </a:solidFill>
              <a:latin typeface="Jost"/>
              <a:ea typeface="Jost"/>
              <a:cs typeface="Jost"/>
              <a:sym typeface="Jost"/>
            </a:endParaRPr>
          </a:p>
          <a:p>
            <a:pPr marL="0" marR="0" lvl="0" indent="-63500" algn="l" rtl="0">
              <a:spcBef>
                <a:spcPts val="0"/>
              </a:spcBef>
              <a:spcAft>
                <a:spcPts val="0"/>
              </a:spcAft>
              <a:buClr>
                <a:srgbClr val="553565"/>
              </a:buClr>
              <a:buSzPts val="1000"/>
              <a:buFont typeface="Arial"/>
              <a:buChar char="•"/>
            </a:pPr>
            <a:r>
              <a:rPr lang="ru-RU" sz="1000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 Интеграция с УЦ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 dirty="0">
              <a:solidFill>
                <a:srgbClr val="553565"/>
              </a:solidFill>
              <a:latin typeface="Jost"/>
              <a:ea typeface="Jost"/>
              <a:cs typeface="Jost"/>
              <a:sym typeface="Jost"/>
            </a:endParaRPr>
          </a:p>
          <a:p>
            <a:pPr marL="0" marR="0" lvl="0" indent="-63500" algn="l" rtl="0">
              <a:spcBef>
                <a:spcPts val="0"/>
              </a:spcBef>
              <a:spcAft>
                <a:spcPts val="0"/>
              </a:spcAft>
              <a:buClr>
                <a:srgbClr val="553565"/>
              </a:buClr>
              <a:buSzPts val="1000"/>
              <a:buFont typeface="Arial"/>
              <a:buChar char="•"/>
            </a:pPr>
            <a:r>
              <a:rPr lang="ru-RU" sz="1000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 Маркетинговая подготовка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и ранние клиенты</a:t>
            </a:r>
            <a:endParaRPr dirty="0"/>
          </a:p>
        </p:txBody>
      </p:sp>
      <p:sp>
        <p:nvSpPr>
          <p:cNvPr id="11" name="Google Shape;287;p13">
            <a:extLst>
              <a:ext uri="{FF2B5EF4-FFF2-40B4-BE49-F238E27FC236}">
                <a16:creationId xmlns:a16="http://schemas.microsoft.com/office/drawing/2014/main" id="{76816F45-8371-2491-1BB7-A2B3E0D0A5B1}"/>
              </a:ext>
            </a:extLst>
          </p:cNvPr>
          <p:cNvSpPr/>
          <p:nvPr/>
        </p:nvSpPr>
        <p:spPr>
          <a:xfrm>
            <a:off x="853731" y="5632184"/>
            <a:ext cx="2335832" cy="991876"/>
          </a:xfrm>
          <a:prstGeom prst="roundRect">
            <a:avLst>
              <a:gd name="adj" fmla="val 26599"/>
            </a:avLst>
          </a:prstGeom>
          <a:solidFill>
            <a:schemeClr val="lt1"/>
          </a:solidFill>
          <a:ln>
            <a:noFill/>
          </a:ln>
          <a:effectLst>
            <a:outerShdw blurRad="1143000" dist="266700" dir="5400000" algn="t" rotWithShape="0">
              <a:srgbClr val="A63AFB">
                <a:alpha val="14901"/>
              </a:srgbClr>
            </a:outerShdw>
          </a:effectLst>
        </p:spPr>
        <p:txBody>
          <a:bodyPr spcFirstLastPara="1" wrap="square" lIns="144000" tIns="144000" rIns="144000" bIns="144000" anchor="ctr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>
                <a:solidFill>
                  <a:srgbClr val="A63AFB"/>
                </a:solidFill>
                <a:latin typeface="Jost"/>
                <a:ea typeface="Jost"/>
                <a:cs typeface="Jost"/>
                <a:sym typeface="Jost"/>
              </a:rPr>
              <a:t>Ключевой результат:</a:t>
            </a:r>
            <a:endParaRPr sz="1200" dirty="0">
              <a:solidFill>
                <a:srgbClr val="A63AFB"/>
              </a:solidFill>
              <a:latin typeface="Jost Light"/>
              <a:ea typeface="Jost Light"/>
              <a:cs typeface="Jost Light"/>
              <a:sym typeface="Jost Light"/>
            </a:endParaRP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553565"/>
              </a:solidFill>
              <a:latin typeface="Jost Light"/>
              <a:ea typeface="Jost Light"/>
              <a:cs typeface="Jost Light"/>
              <a:sym typeface="Jost Light"/>
            </a:endParaRP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Продукт готов к запуску</a:t>
            </a:r>
            <a:endParaRPr sz="1200" dirty="0">
              <a:solidFill>
                <a:srgbClr val="553565"/>
              </a:solidFill>
              <a:latin typeface="Jost"/>
              <a:ea typeface="Jost"/>
              <a:cs typeface="Jost"/>
              <a:sym typeface="Jost"/>
            </a:endParaRPr>
          </a:p>
        </p:txBody>
      </p:sp>
      <p:sp>
        <p:nvSpPr>
          <p:cNvPr id="12" name="Google Shape;288;p13">
            <a:extLst>
              <a:ext uri="{FF2B5EF4-FFF2-40B4-BE49-F238E27FC236}">
                <a16:creationId xmlns:a16="http://schemas.microsoft.com/office/drawing/2014/main" id="{A3E3854A-3DA9-4A30-F084-98AB1612B538}"/>
              </a:ext>
            </a:extLst>
          </p:cNvPr>
          <p:cNvSpPr/>
          <p:nvPr/>
        </p:nvSpPr>
        <p:spPr>
          <a:xfrm>
            <a:off x="3572728" y="2964184"/>
            <a:ext cx="2335832" cy="2004417"/>
          </a:xfrm>
          <a:prstGeom prst="roundRect">
            <a:avLst>
              <a:gd name="adj" fmla="val 13131"/>
            </a:avLst>
          </a:prstGeom>
          <a:solidFill>
            <a:schemeClr val="lt1"/>
          </a:solidFill>
          <a:ln>
            <a:noFill/>
          </a:ln>
          <a:effectLst>
            <a:outerShdw blurRad="1143000" dist="266700" dir="5400000" algn="t" rotWithShape="0">
              <a:srgbClr val="A63AFB">
                <a:alpha val="14901"/>
              </a:srgbClr>
            </a:outerShdw>
          </a:effectLst>
        </p:spPr>
        <p:txBody>
          <a:bodyPr spcFirstLastPara="1" wrap="square" lIns="144000" tIns="144000" rIns="144000" bIns="144000" anchor="ctr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H1 2026 — Запуск</a:t>
            </a:r>
            <a:endParaRPr sz="1200" dirty="0">
              <a:solidFill>
                <a:srgbClr val="553565"/>
              </a:solidFill>
              <a:latin typeface="Jost Light"/>
              <a:ea typeface="Jost Light"/>
              <a:cs typeface="Jost Light"/>
              <a:sym typeface="Jost Light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rgbClr val="553565"/>
              </a:solidFill>
              <a:latin typeface="Jost Light"/>
              <a:ea typeface="Jost Light"/>
              <a:cs typeface="Jost Light"/>
              <a:sym typeface="Jost Light"/>
            </a:endParaRPr>
          </a:p>
          <a:p>
            <a:pPr marL="0" marR="0" lvl="0" indent="-63500" algn="l" rtl="0">
              <a:spcBef>
                <a:spcPts val="0"/>
              </a:spcBef>
              <a:spcAft>
                <a:spcPts val="0"/>
              </a:spcAft>
              <a:buClr>
                <a:srgbClr val="553565"/>
              </a:buClr>
              <a:buSzPts val="1000"/>
              <a:buFont typeface="Arial"/>
              <a:buChar char="•"/>
            </a:pPr>
            <a:r>
              <a:rPr lang="ru-RU" sz="1000" dirty="0">
                <a:solidFill>
                  <a:srgbClr val="553565"/>
                </a:solidFill>
                <a:latin typeface="Jost Light"/>
                <a:ea typeface="Jost Light"/>
                <a:cs typeface="Jost Light"/>
                <a:sym typeface="Jost Light"/>
              </a:rPr>
              <a:t> </a:t>
            </a:r>
            <a:r>
              <a:rPr lang="ru-RU" sz="1000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Старт продаж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 dirty="0">
              <a:solidFill>
                <a:srgbClr val="553565"/>
              </a:solidFill>
              <a:latin typeface="Jost"/>
              <a:ea typeface="Jost"/>
              <a:cs typeface="Jost"/>
              <a:sym typeface="Jost"/>
            </a:endParaRPr>
          </a:p>
          <a:p>
            <a:pPr marL="0" marR="0" lvl="0" indent="-63500" algn="l" rtl="0">
              <a:spcBef>
                <a:spcPts val="0"/>
              </a:spcBef>
              <a:spcAft>
                <a:spcPts val="0"/>
              </a:spcAft>
              <a:buClr>
                <a:srgbClr val="553565"/>
              </a:buClr>
              <a:buSzPts val="1000"/>
              <a:buFont typeface="Arial"/>
              <a:buChar char="•"/>
            </a:pPr>
            <a:r>
              <a:rPr lang="ru-RU" sz="1000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 Рост клиентской базы: </a:t>
            </a:r>
            <a:r>
              <a:rPr lang="ru-RU" sz="800" b="1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10 → 300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 dirty="0">
              <a:solidFill>
                <a:srgbClr val="553565"/>
              </a:solidFill>
              <a:latin typeface="Jost"/>
              <a:ea typeface="Jost"/>
              <a:cs typeface="Jost"/>
              <a:sym typeface="Jost"/>
            </a:endParaRPr>
          </a:p>
          <a:p>
            <a:pPr marL="0" marR="0" lvl="0" indent="-63500" algn="l" rtl="0">
              <a:spcBef>
                <a:spcPts val="0"/>
              </a:spcBef>
              <a:spcAft>
                <a:spcPts val="0"/>
              </a:spcAft>
              <a:buClr>
                <a:srgbClr val="553565"/>
              </a:buClr>
              <a:buSzPts val="1000"/>
              <a:buFont typeface="Arial"/>
              <a:buChar char="•"/>
            </a:pPr>
            <a:r>
              <a:rPr lang="ru-RU" sz="1000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 Новый UI/UX, улучшение превью документов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 dirty="0">
              <a:solidFill>
                <a:srgbClr val="553565"/>
              </a:solidFill>
              <a:latin typeface="Jost"/>
              <a:ea typeface="Jost"/>
              <a:cs typeface="Jost"/>
              <a:sym typeface="Jost"/>
            </a:endParaRPr>
          </a:p>
          <a:p>
            <a:pPr marL="0" marR="0" lvl="0" indent="-63500" algn="l" rtl="0">
              <a:spcBef>
                <a:spcPts val="0"/>
              </a:spcBef>
              <a:spcAft>
                <a:spcPts val="0"/>
              </a:spcAft>
              <a:buClr>
                <a:srgbClr val="553565"/>
              </a:buClr>
              <a:buSzPts val="1000"/>
              <a:buFont typeface="Arial"/>
              <a:buChar char="•"/>
            </a:pPr>
            <a:r>
              <a:rPr lang="ru-RU" sz="1000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 Модуль ГПХ</a:t>
            </a:r>
            <a:endParaRPr dirty="0"/>
          </a:p>
        </p:txBody>
      </p:sp>
      <p:sp>
        <p:nvSpPr>
          <p:cNvPr id="13" name="Google Shape;289;p13">
            <a:extLst>
              <a:ext uri="{FF2B5EF4-FFF2-40B4-BE49-F238E27FC236}">
                <a16:creationId xmlns:a16="http://schemas.microsoft.com/office/drawing/2014/main" id="{8E131463-BA2F-3FB6-FAAB-EA85B3E06738}"/>
              </a:ext>
            </a:extLst>
          </p:cNvPr>
          <p:cNvSpPr/>
          <p:nvPr/>
        </p:nvSpPr>
        <p:spPr>
          <a:xfrm>
            <a:off x="3572728" y="5230131"/>
            <a:ext cx="2335832" cy="1208689"/>
          </a:xfrm>
          <a:prstGeom prst="roundRect">
            <a:avLst>
              <a:gd name="adj" fmla="val 26599"/>
            </a:avLst>
          </a:prstGeom>
          <a:solidFill>
            <a:schemeClr val="lt1"/>
          </a:solidFill>
          <a:ln>
            <a:noFill/>
          </a:ln>
          <a:effectLst>
            <a:outerShdw blurRad="1143000" dist="266700" dir="5400000" algn="t" rotWithShape="0">
              <a:srgbClr val="A63AFB">
                <a:alpha val="14901"/>
              </a:srgbClr>
            </a:outerShdw>
          </a:effectLst>
        </p:spPr>
        <p:txBody>
          <a:bodyPr spcFirstLastPara="1" wrap="square" lIns="144000" tIns="144000" rIns="144000" bIns="144000" anchor="ctr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>
                <a:solidFill>
                  <a:srgbClr val="A63AFB"/>
                </a:solidFill>
                <a:latin typeface="Jost"/>
                <a:ea typeface="Jost"/>
                <a:cs typeface="Jost"/>
                <a:sym typeface="Jost"/>
              </a:rPr>
              <a:t>Ключевой результат:</a:t>
            </a:r>
            <a:endParaRPr sz="1200" dirty="0">
              <a:solidFill>
                <a:srgbClr val="A63AFB"/>
              </a:solidFill>
              <a:latin typeface="Jost Light"/>
              <a:ea typeface="Jost Light"/>
              <a:cs typeface="Jost Light"/>
              <a:sym typeface="Jost Light"/>
            </a:endParaRP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553565"/>
              </a:solidFill>
              <a:latin typeface="Jost Light"/>
              <a:ea typeface="Jost Light"/>
              <a:cs typeface="Jost Light"/>
              <a:sym typeface="Jost Light"/>
            </a:endParaRP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Подтверждён спрос </a:t>
            </a:r>
            <a:endParaRPr sz="1200" dirty="0"/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MRR 0,9 млн. р.</a:t>
            </a:r>
            <a:endParaRPr sz="1200" dirty="0">
              <a:solidFill>
                <a:srgbClr val="553565"/>
              </a:solidFill>
              <a:latin typeface="Jost"/>
              <a:ea typeface="Jost"/>
              <a:cs typeface="Jost"/>
              <a:sym typeface="Jost"/>
            </a:endParaRPr>
          </a:p>
        </p:txBody>
      </p:sp>
      <p:sp>
        <p:nvSpPr>
          <p:cNvPr id="14" name="Google Shape;290;p13">
            <a:extLst>
              <a:ext uri="{FF2B5EF4-FFF2-40B4-BE49-F238E27FC236}">
                <a16:creationId xmlns:a16="http://schemas.microsoft.com/office/drawing/2014/main" id="{FE276748-1C47-8EEA-C4F3-59531592AAF9}"/>
              </a:ext>
            </a:extLst>
          </p:cNvPr>
          <p:cNvSpPr/>
          <p:nvPr/>
        </p:nvSpPr>
        <p:spPr>
          <a:xfrm>
            <a:off x="6284817" y="2290961"/>
            <a:ext cx="2335832" cy="2676510"/>
          </a:xfrm>
          <a:prstGeom prst="roundRect">
            <a:avLst>
              <a:gd name="adj" fmla="val 13131"/>
            </a:avLst>
          </a:prstGeom>
          <a:solidFill>
            <a:schemeClr val="lt1"/>
          </a:solidFill>
          <a:ln>
            <a:noFill/>
          </a:ln>
          <a:effectLst>
            <a:outerShdw blurRad="1143000" dist="266700" dir="5400000" algn="t" rotWithShape="0">
              <a:srgbClr val="A63AFB">
                <a:alpha val="14901"/>
              </a:srgbClr>
            </a:outerShdw>
          </a:effectLst>
        </p:spPr>
        <p:txBody>
          <a:bodyPr spcFirstLastPara="1" wrap="square" lIns="144000" tIns="144000" rIns="144000" bIns="144000" anchor="ctr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H2 2026 — Масштабирование</a:t>
            </a:r>
            <a:endParaRPr sz="1200" dirty="0">
              <a:solidFill>
                <a:srgbClr val="553565"/>
              </a:solidFill>
              <a:latin typeface="Jost Light"/>
              <a:ea typeface="Jost Light"/>
              <a:cs typeface="Jost Light"/>
              <a:sym typeface="Jost Light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rgbClr val="553565"/>
              </a:solidFill>
              <a:latin typeface="Jost Light"/>
              <a:ea typeface="Jost Light"/>
              <a:cs typeface="Jost Light"/>
              <a:sym typeface="Jost Light"/>
            </a:endParaRPr>
          </a:p>
          <a:p>
            <a:pPr marL="0" marR="0" lvl="0" indent="-63500" algn="l" rtl="0">
              <a:spcBef>
                <a:spcPts val="0"/>
              </a:spcBef>
              <a:spcAft>
                <a:spcPts val="0"/>
              </a:spcAft>
              <a:buClr>
                <a:srgbClr val="553565"/>
              </a:buClr>
              <a:buSzPts val="1000"/>
              <a:buFont typeface="Arial"/>
              <a:buChar char="•"/>
            </a:pPr>
            <a:r>
              <a:rPr lang="ru-RU" sz="1000" dirty="0">
                <a:solidFill>
                  <a:srgbClr val="553565"/>
                </a:solidFill>
                <a:latin typeface="Jost Light"/>
                <a:ea typeface="Jost Light"/>
                <a:cs typeface="Jost Light"/>
                <a:sym typeface="Jost Light"/>
              </a:rPr>
              <a:t> </a:t>
            </a:r>
            <a:r>
              <a:rPr lang="ru-RU" sz="1000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Расширение функционала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 dirty="0">
              <a:solidFill>
                <a:srgbClr val="553565"/>
              </a:solidFill>
              <a:latin typeface="Jost"/>
              <a:ea typeface="Jost"/>
              <a:cs typeface="Jost"/>
              <a:sym typeface="Jost"/>
            </a:endParaRPr>
          </a:p>
          <a:p>
            <a:pPr marL="0" marR="0" lvl="0" indent="-63500" algn="l" rtl="0">
              <a:spcBef>
                <a:spcPts val="0"/>
              </a:spcBef>
              <a:spcAft>
                <a:spcPts val="0"/>
              </a:spcAft>
              <a:buClr>
                <a:srgbClr val="553565"/>
              </a:buClr>
              <a:buSzPts val="1000"/>
              <a:buFont typeface="Arial"/>
              <a:buChar char="•"/>
            </a:pPr>
            <a:r>
              <a:rPr lang="ru-RU" sz="1000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 Рост клиентской базы: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  </a:t>
            </a:r>
            <a:r>
              <a:rPr lang="ru-RU" sz="800" b="1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300 → 1 150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 dirty="0">
              <a:solidFill>
                <a:srgbClr val="553565"/>
              </a:solidFill>
              <a:latin typeface="Jost"/>
              <a:ea typeface="Jost"/>
              <a:cs typeface="Jost"/>
              <a:sym typeface="Jost"/>
            </a:endParaRPr>
          </a:p>
          <a:p>
            <a:pPr marL="0" marR="0" lvl="0" indent="-63500" algn="l" rtl="0">
              <a:spcBef>
                <a:spcPts val="0"/>
              </a:spcBef>
              <a:spcAft>
                <a:spcPts val="0"/>
              </a:spcAft>
              <a:buClr>
                <a:srgbClr val="553565"/>
              </a:buClr>
              <a:buSzPts val="1000"/>
              <a:buFont typeface="Arial"/>
              <a:buChar char="•"/>
            </a:pPr>
            <a:r>
              <a:rPr lang="ru-RU" sz="1000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 Партнёрская сеть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 dirty="0">
              <a:solidFill>
                <a:srgbClr val="553565"/>
              </a:solidFill>
              <a:latin typeface="Jost"/>
              <a:ea typeface="Jost"/>
              <a:cs typeface="Jost"/>
              <a:sym typeface="Jost"/>
            </a:endParaRPr>
          </a:p>
          <a:p>
            <a:pPr marL="0" marR="0" lvl="0" indent="-63500" algn="l" rtl="0">
              <a:spcBef>
                <a:spcPts val="0"/>
              </a:spcBef>
              <a:spcAft>
                <a:spcPts val="0"/>
              </a:spcAft>
              <a:buClr>
                <a:srgbClr val="553565"/>
              </a:buClr>
              <a:buSzPts val="1000"/>
              <a:buFont typeface="Arial"/>
              <a:buChar char="•"/>
            </a:pPr>
            <a:r>
              <a:rPr lang="ru-RU" sz="1000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 Укрепление команды</a:t>
            </a:r>
          </a:p>
          <a:p>
            <a:pPr marL="0" marR="0" lvl="0" indent="-63500" algn="l" rtl="0">
              <a:spcBef>
                <a:spcPts val="0"/>
              </a:spcBef>
              <a:spcAft>
                <a:spcPts val="0"/>
              </a:spcAft>
              <a:buClr>
                <a:srgbClr val="553565"/>
              </a:buClr>
              <a:buSzPts val="1000"/>
              <a:buFont typeface="Arial"/>
              <a:buChar char="•"/>
            </a:pPr>
            <a:endParaRPr lang="ru-RU" sz="1000" dirty="0">
              <a:solidFill>
                <a:srgbClr val="553565"/>
              </a:solidFill>
              <a:latin typeface="Jost"/>
              <a:ea typeface="Jost"/>
              <a:cs typeface="Jost"/>
              <a:sym typeface="Jost"/>
            </a:endParaRPr>
          </a:p>
          <a:p>
            <a:pPr marL="0" marR="0" lvl="0" indent="-63500" algn="l" rtl="0">
              <a:spcBef>
                <a:spcPts val="0"/>
              </a:spcBef>
              <a:spcAft>
                <a:spcPts val="0"/>
              </a:spcAft>
              <a:buClr>
                <a:srgbClr val="553565"/>
              </a:buClr>
              <a:buSzPts val="1000"/>
              <a:buFont typeface="Arial"/>
              <a:buChar char="•"/>
            </a:pPr>
            <a:r>
              <a:rPr lang="ru-RU" sz="1000" dirty="0">
                <a:solidFill>
                  <a:srgbClr val="553565"/>
                </a:solidFill>
                <a:latin typeface="Jost"/>
                <a:ea typeface="Jost"/>
                <a:sym typeface="Jost"/>
              </a:rPr>
              <a:t> Добавление новых сфер бизнеса</a:t>
            </a:r>
            <a:endParaRPr dirty="0"/>
          </a:p>
        </p:txBody>
      </p:sp>
      <p:sp>
        <p:nvSpPr>
          <p:cNvPr id="15" name="Google Shape;291;p13">
            <a:extLst>
              <a:ext uri="{FF2B5EF4-FFF2-40B4-BE49-F238E27FC236}">
                <a16:creationId xmlns:a16="http://schemas.microsoft.com/office/drawing/2014/main" id="{B4C0CEBF-3E8E-26FA-5F53-23B34897EAA7}"/>
              </a:ext>
            </a:extLst>
          </p:cNvPr>
          <p:cNvSpPr/>
          <p:nvPr/>
        </p:nvSpPr>
        <p:spPr>
          <a:xfrm>
            <a:off x="6274985" y="5054610"/>
            <a:ext cx="2335832" cy="1425502"/>
          </a:xfrm>
          <a:prstGeom prst="roundRect">
            <a:avLst>
              <a:gd name="adj" fmla="val 26599"/>
            </a:avLst>
          </a:prstGeom>
          <a:solidFill>
            <a:schemeClr val="lt1"/>
          </a:solidFill>
          <a:ln>
            <a:noFill/>
          </a:ln>
          <a:effectLst>
            <a:outerShdw blurRad="1143000" dist="266700" dir="5400000" algn="t" rotWithShape="0">
              <a:srgbClr val="A63AFB">
                <a:alpha val="14901"/>
              </a:srgbClr>
            </a:outerShdw>
          </a:effectLst>
        </p:spPr>
        <p:txBody>
          <a:bodyPr spcFirstLastPara="1" wrap="square" lIns="144000" tIns="144000" rIns="144000" bIns="144000" anchor="ctr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>
                <a:solidFill>
                  <a:srgbClr val="A63AFB"/>
                </a:solidFill>
                <a:latin typeface="Jost"/>
                <a:ea typeface="Jost"/>
                <a:cs typeface="Jost"/>
                <a:sym typeface="Jost"/>
              </a:rPr>
              <a:t>Ключевой результат:</a:t>
            </a:r>
            <a:endParaRPr sz="1200" dirty="0">
              <a:solidFill>
                <a:srgbClr val="A63AFB"/>
              </a:solidFill>
              <a:latin typeface="Jost Light"/>
              <a:ea typeface="Jost Light"/>
              <a:cs typeface="Jost Light"/>
              <a:sym typeface="Jost Light"/>
            </a:endParaRP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553565"/>
              </a:solidFill>
              <a:latin typeface="Jost Light"/>
              <a:ea typeface="Jost Light"/>
              <a:cs typeface="Jost Light"/>
              <a:sym typeface="Jost Light"/>
            </a:endParaRP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Стабильный рост и масштабируемость</a:t>
            </a:r>
            <a:br>
              <a:rPr lang="ru-RU" sz="1200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</a:br>
            <a:r>
              <a:rPr lang="en-US" sz="1200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A</a:t>
            </a:r>
            <a:r>
              <a:rPr lang="ru-RU" sz="1200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RR </a:t>
            </a:r>
            <a:r>
              <a:rPr lang="en-US" sz="1200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17</a:t>
            </a:r>
            <a:r>
              <a:rPr lang="ru-RU" sz="1200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 млн. р.</a:t>
            </a:r>
            <a:endParaRPr sz="1200" dirty="0"/>
          </a:p>
        </p:txBody>
      </p:sp>
      <p:sp>
        <p:nvSpPr>
          <p:cNvPr id="16" name="Google Shape;292;p13">
            <a:extLst>
              <a:ext uri="{FF2B5EF4-FFF2-40B4-BE49-F238E27FC236}">
                <a16:creationId xmlns:a16="http://schemas.microsoft.com/office/drawing/2014/main" id="{CE7F0D8C-F798-629A-314E-17A10F318250}"/>
              </a:ext>
            </a:extLst>
          </p:cNvPr>
          <p:cNvSpPr/>
          <p:nvPr/>
        </p:nvSpPr>
        <p:spPr>
          <a:xfrm>
            <a:off x="9002437" y="1821436"/>
            <a:ext cx="2335832" cy="2369165"/>
          </a:xfrm>
          <a:prstGeom prst="roundRect">
            <a:avLst>
              <a:gd name="adj" fmla="val 13131"/>
            </a:avLst>
          </a:prstGeom>
          <a:solidFill>
            <a:schemeClr val="lt1"/>
          </a:solidFill>
          <a:ln>
            <a:noFill/>
          </a:ln>
          <a:effectLst>
            <a:outerShdw blurRad="1143000" dist="266700" dir="5400000" algn="t" rotWithShape="0">
              <a:srgbClr val="A63AFB">
                <a:alpha val="14901"/>
              </a:srgbClr>
            </a:outerShdw>
          </a:effectLst>
        </p:spPr>
        <p:txBody>
          <a:bodyPr spcFirstLastPara="1" wrap="square" lIns="144000" tIns="144000" rIns="144000" bIns="144000" anchor="ctr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2027+ — Будущее</a:t>
            </a:r>
            <a:endParaRPr sz="1200" dirty="0">
              <a:solidFill>
                <a:srgbClr val="553565"/>
              </a:solidFill>
              <a:latin typeface="Jost Light"/>
              <a:ea typeface="Jost Light"/>
              <a:cs typeface="Jost Light"/>
              <a:sym typeface="Jost Light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553565"/>
              </a:solidFill>
              <a:latin typeface="Jost Light"/>
              <a:ea typeface="Jost Light"/>
              <a:cs typeface="Jost Light"/>
              <a:sym typeface="Jost Light"/>
            </a:endParaRPr>
          </a:p>
          <a:p>
            <a:pPr marL="0" marR="0" lvl="0" indent="-63500" algn="l" rtl="0">
              <a:spcBef>
                <a:spcPts val="0"/>
              </a:spcBef>
              <a:spcAft>
                <a:spcPts val="0"/>
              </a:spcAft>
              <a:buClr>
                <a:srgbClr val="553565"/>
              </a:buClr>
              <a:buSzPts val="1000"/>
              <a:buFont typeface="Arial"/>
              <a:buChar char="•"/>
            </a:pPr>
            <a:r>
              <a:rPr lang="ru-RU" sz="1000" dirty="0">
                <a:solidFill>
                  <a:srgbClr val="553565"/>
                </a:solidFill>
                <a:latin typeface="Jost Light"/>
                <a:ea typeface="Jost Light"/>
                <a:cs typeface="Jost Light"/>
                <a:sym typeface="Jost Light"/>
              </a:rPr>
              <a:t> </a:t>
            </a:r>
            <a:r>
              <a:rPr lang="ru-RU" sz="1000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30+ сфер бизнеса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 dirty="0">
              <a:solidFill>
                <a:srgbClr val="553565"/>
              </a:solidFill>
              <a:latin typeface="Jost"/>
              <a:ea typeface="Jost"/>
              <a:cs typeface="Jost"/>
              <a:sym typeface="Jost"/>
            </a:endParaRPr>
          </a:p>
          <a:p>
            <a:pPr marL="0" marR="0" lvl="0" indent="-63500" algn="l" rtl="0">
              <a:spcBef>
                <a:spcPts val="0"/>
              </a:spcBef>
              <a:spcAft>
                <a:spcPts val="0"/>
              </a:spcAft>
              <a:buClr>
                <a:srgbClr val="553565"/>
              </a:buClr>
              <a:buSzPts val="1000"/>
              <a:buFont typeface="Arial"/>
              <a:buChar char="•"/>
            </a:pPr>
            <a:r>
              <a:rPr lang="ru-RU" sz="1000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 Новые модули и интеграции</a:t>
            </a:r>
            <a:endParaRPr sz="800" b="1" dirty="0">
              <a:solidFill>
                <a:srgbClr val="553565"/>
              </a:solidFill>
              <a:latin typeface="Jost"/>
              <a:ea typeface="Jost"/>
              <a:cs typeface="Jost"/>
              <a:sym typeface="Jos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 dirty="0">
              <a:solidFill>
                <a:srgbClr val="553565"/>
              </a:solidFill>
              <a:latin typeface="Jost"/>
              <a:ea typeface="Jost"/>
              <a:cs typeface="Jost"/>
              <a:sym typeface="Jost"/>
            </a:endParaRPr>
          </a:p>
          <a:p>
            <a:pPr marL="0" marR="0" lvl="0" indent="-63500" algn="l" rtl="0">
              <a:spcBef>
                <a:spcPts val="0"/>
              </a:spcBef>
              <a:spcAft>
                <a:spcPts val="0"/>
              </a:spcAft>
              <a:buClr>
                <a:srgbClr val="553565"/>
              </a:buClr>
              <a:buSzPts val="1000"/>
              <a:buFont typeface="Arial"/>
              <a:buChar char="•"/>
            </a:pPr>
            <a:r>
              <a:rPr lang="ru-RU" sz="1000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 Юридическая экосистема для малого бизнеса</a:t>
            </a:r>
          </a:p>
          <a:p>
            <a:pPr marL="0" marR="0" lvl="0" indent="-63500" algn="l" rtl="0">
              <a:spcBef>
                <a:spcPts val="0"/>
              </a:spcBef>
              <a:spcAft>
                <a:spcPts val="0"/>
              </a:spcAft>
              <a:buClr>
                <a:srgbClr val="553565"/>
              </a:buClr>
              <a:buSzPts val="1000"/>
              <a:buFont typeface="Arial"/>
              <a:buChar char="•"/>
            </a:pPr>
            <a:endParaRPr lang="ru-RU" sz="1000" dirty="0">
              <a:solidFill>
                <a:srgbClr val="553565"/>
              </a:solidFill>
              <a:latin typeface="Jost"/>
              <a:ea typeface="Jost"/>
              <a:cs typeface="Jost"/>
              <a:sym typeface="Jost"/>
            </a:endParaRPr>
          </a:p>
          <a:p>
            <a:pPr marL="0" marR="0" lvl="0" indent="-63500" algn="l" rtl="0">
              <a:spcBef>
                <a:spcPts val="0"/>
              </a:spcBef>
              <a:spcAft>
                <a:spcPts val="0"/>
              </a:spcAft>
              <a:buClr>
                <a:srgbClr val="553565"/>
              </a:buClr>
              <a:buSzPts val="1000"/>
              <a:buFont typeface="Arial"/>
              <a:buChar char="•"/>
            </a:pPr>
            <a:r>
              <a:rPr lang="ru-RU" sz="1000" dirty="0">
                <a:solidFill>
                  <a:srgbClr val="553565"/>
                </a:solidFill>
                <a:latin typeface="Jost"/>
                <a:ea typeface="Jost"/>
                <a:sym typeface="Jost"/>
              </a:rPr>
              <a:t>Рост партнерской базы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 dirty="0">
              <a:solidFill>
                <a:srgbClr val="553565"/>
              </a:solidFill>
              <a:latin typeface="Jost"/>
              <a:ea typeface="Jost"/>
              <a:cs typeface="Jost"/>
              <a:sym typeface="Jost"/>
            </a:endParaRPr>
          </a:p>
          <a:p>
            <a:pPr marL="0" marR="0" lvl="0" indent="-63500" algn="l" rtl="0">
              <a:spcBef>
                <a:spcPts val="0"/>
              </a:spcBef>
              <a:spcAft>
                <a:spcPts val="0"/>
              </a:spcAft>
              <a:buClr>
                <a:srgbClr val="553565"/>
              </a:buClr>
              <a:buSzPts val="1000"/>
              <a:buFont typeface="Arial"/>
              <a:buChar char="•"/>
            </a:pPr>
            <a:r>
              <a:rPr lang="ru-RU" sz="1000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 </a:t>
            </a:r>
            <a:r>
              <a:rPr lang="ru-RU" sz="1000" b="1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2000+ </a:t>
            </a:r>
            <a:r>
              <a:rPr lang="ru-RU" sz="1000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активных компаний</a:t>
            </a:r>
            <a:endParaRPr dirty="0"/>
          </a:p>
        </p:txBody>
      </p:sp>
      <p:sp>
        <p:nvSpPr>
          <p:cNvPr id="17" name="Google Shape;293;p13">
            <a:extLst>
              <a:ext uri="{FF2B5EF4-FFF2-40B4-BE49-F238E27FC236}">
                <a16:creationId xmlns:a16="http://schemas.microsoft.com/office/drawing/2014/main" id="{3D93F1EA-67E8-7241-4142-1F992B41CD53}"/>
              </a:ext>
            </a:extLst>
          </p:cNvPr>
          <p:cNvSpPr/>
          <p:nvPr/>
        </p:nvSpPr>
        <p:spPr>
          <a:xfrm>
            <a:off x="9002437" y="4319936"/>
            <a:ext cx="2335832" cy="1425502"/>
          </a:xfrm>
          <a:prstGeom prst="roundRect">
            <a:avLst>
              <a:gd name="adj" fmla="val 26599"/>
            </a:avLst>
          </a:prstGeom>
          <a:solidFill>
            <a:schemeClr val="lt1"/>
          </a:solidFill>
          <a:ln>
            <a:noFill/>
          </a:ln>
          <a:effectLst>
            <a:outerShdw blurRad="1143000" dist="266700" dir="5400000" algn="t" rotWithShape="0">
              <a:srgbClr val="A63AFB">
                <a:alpha val="14901"/>
              </a:srgbClr>
            </a:outerShdw>
          </a:effectLst>
        </p:spPr>
        <p:txBody>
          <a:bodyPr spcFirstLastPara="1" wrap="square" lIns="144000" tIns="144000" rIns="144000" bIns="144000" anchor="ctr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>
                <a:solidFill>
                  <a:srgbClr val="A63AFB"/>
                </a:solidFill>
                <a:latin typeface="Jost"/>
                <a:ea typeface="Jost"/>
                <a:cs typeface="Jost"/>
                <a:sym typeface="Jost"/>
              </a:rPr>
              <a:t>Ключевой результат:</a:t>
            </a:r>
            <a:endParaRPr sz="1200" dirty="0">
              <a:solidFill>
                <a:srgbClr val="A63AFB"/>
              </a:solidFill>
              <a:latin typeface="Jost Light"/>
              <a:ea typeface="Jost Light"/>
              <a:cs typeface="Jost Light"/>
              <a:sym typeface="Jost Light"/>
            </a:endParaRP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553565"/>
              </a:solidFill>
              <a:latin typeface="Jost Light"/>
              <a:ea typeface="Jost Light"/>
              <a:cs typeface="Jost Light"/>
              <a:sym typeface="Jost Light"/>
            </a:endParaRP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Системообразующая юридическая платформа МСП ARR 1,05 </a:t>
            </a:r>
            <a:r>
              <a:rPr lang="ru-RU" sz="1200" dirty="0" err="1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млрд.р</a:t>
            </a:r>
            <a:r>
              <a:rPr lang="ru-RU" sz="1200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.</a:t>
            </a:r>
            <a:endParaRPr sz="1200" dirty="0"/>
          </a:p>
        </p:txBody>
      </p:sp>
    </p:spTree>
    <p:extLst>
      <p:ext uri="{BB962C8B-B14F-4D97-AF65-F5344CB8AC3E}">
        <p14:creationId xmlns:p14="http://schemas.microsoft.com/office/powerpoint/2010/main" val="1874805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14"/>
          <p:cNvSpPr/>
          <p:nvPr/>
        </p:nvSpPr>
        <p:spPr>
          <a:xfrm>
            <a:off x="637674" y="2880852"/>
            <a:ext cx="4042481" cy="3397140"/>
          </a:xfrm>
          <a:prstGeom prst="roundRect">
            <a:avLst>
              <a:gd name="adj" fmla="val 9335"/>
            </a:avLst>
          </a:prstGeom>
          <a:solidFill>
            <a:schemeClr val="lt1"/>
          </a:solidFill>
          <a:ln>
            <a:noFill/>
          </a:ln>
          <a:effectLst>
            <a:outerShdw blurRad="812800" dist="622300" dir="5400000" algn="t" rotWithShape="0">
              <a:srgbClr val="A63AFB">
                <a:alpha val="9803"/>
              </a:srgbClr>
            </a:outerShdw>
          </a:effectLst>
        </p:spPr>
        <p:txBody>
          <a:bodyPr spcFirstLastPara="1" wrap="square" lIns="144000" tIns="144000" rIns="144000" bIns="1440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553565"/>
              </a:solidFill>
              <a:latin typeface="Jost SemiBold"/>
              <a:ea typeface="Jost SemiBold"/>
              <a:cs typeface="Jost SemiBold"/>
              <a:sym typeface="Jost SemiBold"/>
            </a:endParaRPr>
          </a:p>
        </p:txBody>
      </p:sp>
      <p:sp>
        <p:nvSpPr>
          <p:cNvPr id="299" name="Google Shape;299;p14"/>
          <p:cNvSpPr txBox="1">
            <a:spLocks noGrp="1"/>
          </p:cNvSpPr>
          <p:nvPr>
            <p:ph type="title"/>
          </p:nvPr>
        </p:nvSpPr>
        <p:spPr>
          <a:xfrm>
            <a:off x="637674" y="365125"/>
            <a:ext cx="316741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53565"/>
              </a:buClr>
              <a:buSzPts val="3000"/>
              <a:buFont typeface="Jost"/>
              <a:buNone/>
            </a:pPr>
            <a:r>
              <a:rPr lang="ru-RU" sz="2400" b="1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ИНВЕСТИЦИИ</a:t>
            </a:r>
            <a:endParaRPr sz="2400" dirty="0"/>
          </a:p>
        </p:txBody>
      </p:sp>
      <p:pic>
        <p:nvPicPr>
          <p:cNvPr id="300" name="Google Shape;300;p14" descr="Изображение выглядит как снимок экрана, фиолетовый, Сирень, Фиолетовый&#10;&#10;Контент, сгенерированный ИИ, может содержать ошибки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56300" y="0"/>
            <a:ext cx="62357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14"/>
          <p:cNvSpPr/>
          <p:nvPr/>
        </p:nvSpPr>
        <p:spPr>
          <a:xfrm>
            <a:off x="868918" y="2952390"/>
            <a:ext cx="2374424" cy="683131"/>
          </a:xfrm>
          <a:prstGeom prst="roundRect">
            <a:avLst>
              <a:gd name="adj" fmla="val 30187"/>
            </a:avLst>
          </a:prstGeom>
          <a:solidFill>
            <a:schemeClr val="lt1"/>
          </a:solidFill>
          <a:ln>
            <a:noFill/>
          </a:ln>
          <a:effectLst>
            <a:outerShdw blurRad="279400" dist="114300" dir="5400000" algn="t" rotWithShape="0">
              <a:srgbClr val="A63AFB">
                <a:alpha val="9803"/>
              </a:srgbClr>
            </a:outerShdw>
          </a:effectLst>
        </p:spPr>
        <p:txBody>
          <a:bodyPr spcFirstLastPara="1" wrap="square" lIns="144000" tIns="144000" rIns="144000" bIns="1440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rgbClr val="553565"/>
                </a:solidFill>
                <a:latin typeface="Jost" pitchFamily="2" charset="-52"/>
                <a:ea typeface="Jost" pitchFamily="2" charset="-52"/>
                <a:cs typeface="Jost Light"/>
                <a:sym typeface="Jost Light"/>
              </a:rPr>
              <a:t>Продукт — </a:t>
            </a:r>
            <a:r>
              <a:rPr lang="en-US" sz="1800" dirty="0">
                <a:solidFill>
                  <a:srgbClr val="553565"/>
                </a:solidFill>
                <a:latin typeface="Jost SemiBold"/>
                <a:ea typeface="Jost SemiBold"/>
                <a:cs typeface="Jost Light"/>
                <a:sym typeface="Jost SemiBold"/>
              </a:rPr>
              <a:t>46</a:t>
            </a:r>
            <a:r>
              <a:rPr lang="ru-RU" sz="1800" dirty="0">
                <a:solidFill>
                  <a:srgbClr val="553565"/>
                </a:solidFill>
                <a:latin typeface="Jost SemiBold"/>
                <a:ea typeface="Jost SemiBold"/>
                <a:cs typeface="Jost SemiBold"/>
                <a:sym typeface="Jost SemiBold"/>
              </a:rPr>
              <a:t>%</a:t>
            </a:r>
            <a:endParaRPr sz="1800" dirty="0">
              <a:solidFill>
                <a:srgbClr val="553565"/>
              </a:solidFill>
              <a:latin typeface="Jost SemiBold"/>
              <a:ea typeface="Jost SemiBold"/>
              <a:cs typeface="Jost SemiBold"/>
              <a:sym typeface="Jost SemiBold"/>
            </a:endParaRPr>
          </a:p>
        </p:txBody>
      </p:sp>
      <p:sp>
        <p:nvSpPr>
          <p:cNvPr id="302" name="Google Shape;302;p14"/>
          <p:cNvSpPr/>
          <p:nvPr/>
        </p:nvSpPr>
        <p:spPr>
          <a:xfrm>
            <a:off x="854659" y="3772723"/>
            <a:ext cx="2718553" cy="683131"/>
          </a:xfrm>
          <a:prstGeom prst="roundRect">
            <a:avLst>
              <a:gd name="adj" fmla="val 30187"/>
            </a:avLst>
          </a:prstGeom>
          <a:solidFill>
            <a:schemeClr val="lt1"/>
          </a:solidFill>
          <a:ln>
            <a:noFill/>
          </a:ln>
          <a:effectLst>
            <a:outerShdw blurRad="279400" dist="114300" dir="5400000" algn="t" rotWithShape="0">
              <a:srgbClr val="A63AFB">
                <a:alpha val="9803"/>
              </a:srgbClr>
            </a:outerShdw>
          </a:effectLst>
        </p:spPr>
        <p:txBody>
          <a:bodyPr spcFirstLastPara="1" wrap="square" lIns="144000" tIns="144000" rIns="144000" bIns="1440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rgbClr val="553565"/>
                </a:solidFill>
                <a:latin typeface="Jost" pitchFamily="2" charset="-52"/>
                <a:ea typeface="Jost" pitchFamily="2" charset="-52"/>
                <a:cs typeface="Jost Light"/>
                <a:sym typeface="Jost Light"/>
              </a:rPr>
              <a:t>Маркетинг</a:t>
            </a:r>
            <a:r>
              <a:rPr lang="ru-RU" sz="1800" dirty="0">
                <a:solidFill>
                  <a:srgbClr val="553565"/>
                </a:solidFill>
                <a:latin typeface="Jost Light"/>
                <a:ea typeface="Jost Light"/>
                <a:cs typeface="Jost Light"/>
                <a:sym typeface="Jost Light"/>
              </a:rPr>
              <a:t> </a:t>
            </a:r>
            <a:r>
              <a:rPr lang="ru-RU" sz="1800" dirty="0">
                <a:solidFill>
                  <a:srgbClr val="553565"/>
                </a:solidFill>
                <a:latin typeface="Jost" pitchFamily="2" charset="-52"/>
                <a:ea typeface="Jost" pitchFamily="2" charset="-52"/>
                <a:cs typeface="Jost Light"/>
                <a:sym typeface="Jost Light"/>
              </a:rPr>
              <a:t>—</a:t>
            </a:r>
            <a:r>
              <a:rPr lang="ru-RU" sz="1800" dirty="0">
                <a:solidFill>
                  <a:srgbClr val="553565"/>
                </a:solidFill>
                <a:latin typeface="Jost Light"/>
                <a:ea typeface="Jost Light"/>
                <a:cs typeface="Jost Light"/>
                <a:sym typeface="Jost Light"/>
              </a:rPr>
              <a:t> </a:t>
            </a:r>
            <a:r>
              <a:rPr lang="ru-RU" sz="1800" dirty="0">
                <a:solidFill>
                  <a:srgbClr val="553565"/>
                </a:solidFill>
                <a:latin typeface="Jost SemiBold"/>
                <a:ea typeface="Jost SemiBold"/>
                <a:cs typeface="Jost Light"/>
                <a:sym typeface="Jost SemiBold"/>
              </a:rPr>
              <a:t>4</a:t>
            </a:r>
            <a:r>
              <a:rPr lang="en-US" sz="1800" dirty="0">
                <a:solidFill>
                  <a:srgbClr val="553565"/>
                </a:solidFill>
                <a:latin typeface="Jost SemiBold"/>
                <a:ea typeface="Jost SemiBold"/>
                <a:cs typeface="Jost Light"/>
                <a:sym typeface="Jost SemiBold"/>
              </a:rPr>
              <a:t>0</a:t>
            </a:r>
            <a:r>
              <a:rPr lang="ru-RU" sz="1800" dirty="0">
                <a:solidFill>
                  <a:srgbClr val="553565"/>
                </a:solidFill>
                <a:latin typeface="Jost SemiBold"/>
                <a:ea typeface="Jost SemiBold"/>
                <a:cs typeface="Jost SemiBold"/>
                <a:sym typeface="Jost SemiBold"/>
              </a:rPr>
              <a:t>%</a:t>
            </a:r>
            <a:endParaRPr sz="1800" dirty="0">
              <a:solidFill>
                <a:srgbClr val="553565"/>
              </a:solidFill>
              <a:latin typeface="Jost SemiBold"/>
              <a:ea typeface="Jost SemiBold"/>
              <a:cs typeface="Jost SemiBold"/>
              <a:sym typeface="Jost SemiBold"/>
            </a:endParaRPr>
          </a:p>
        </p:txBody>
      </p:sp>
      <p:sp>
        <p:nvSpPr>
          <p:cNvPr id="304" name="Google Shape;304;p14"/>
          <p:cNvSpPr/>
          <p:nvPr/>
        </p:nvSpPr>
        <p:spPr>
          <a:xfrm>
            <a:off x="824932" y="4624046"/>
            <a:ext cx="3176797" cy="683131"/>
          </a:xfrm>
          <a:prstGeom prst="roundRect">
            <a:avLst>
              <a:gd name="adj" fmla="val 30187"/>
            </a:avLst>
          </a:prstGeom>
          <a:solidFill>
            <a:schemeClr val="lt1"/>
          </a:solidFill>
          <a:ln>
            <a:noFill/>
          </a:ln>
          <a:effectLst>
            <a:outerShdw blurRad="279400" dist="114300" dir="5400000" algn="t" rotWithShape="0">
              <a:srgbClr val="A63AFB">
                <a:alpha val="9803"/>
              </a:srgbClr>
            </a:outerShdw>
          </a:effectLst>
        </p:spPr>
        <p:txBody>
          <a:bodyPr spcFirstLastPara="1" wrap="square" lIns="144000" tIns="144000" rIns="144000" bIns="1440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rgbClr val="553565"/>
                </a:solidFill>
                <a:latin typeface="Jost" pitchFamily="2" charset="-52"/>
                <a:ea typeface="Jost" pitchFamily="2" charset="-52"/>
                <a:cs typeface="Jost Light"/>
                <a:sym typeface="Jost Light"/>
              </a:rPr>
              <a:t>Операционные — </a:t>
            </a:r>
            <a:r>
              <a:rPr lang="ru-RU" sz="1800" dirty="0">
                <a:solidFill>
                  <a:srgbClr val="553565"/>
                </a:solidFill>
                <a:latin typeface="Jost SemiBold"/>
                <a:ea typeface="Jost SemiBold"/>
                <a:cs typeface="Jost Light"/>
                <a:sym typeface="Jost SemiBold"/>
              </a:rPr>
              <a:t>6</a:t>
            </a:r>
            <a:r>
              <a:rPr lang="ru-RU" sz="1800" dirty="0">
                <a:solidFill>
                  <a:srgbClr val="553565"/>
                </a:solidFill>
                <a:latin typeface="Jost SemiBold"/>
                <a:ea typeface="Jost SemiBold"/>
                <a:cs typeface="Jost SemiBold"/>
                <a:sym typeface="Jost SemiBold"/>
              </a:rPr>
              <a:t>%</a:t>
            </a:r>
            <a:endParaRPr sz="1800" dirty="0">
              <a:solidFill>
                <a:srgbClr val="553565"/>
              </a:solidFill>
              <a:latin typeface="Jost SemiBold"/>
              <a:ea typeface="Jost SemiBold"/>
              <a:cs typeface="Jost SemiBold"/>
              <a:sym typeface="Jost SemiBold"/>
            </a:endParaRPr>
          </a:p>
        </p:txBody>
      </p:sp>
      <p:pic>
        <p:nvPicPr>
          <p:cNvPr id="305" name="Google Shape;305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89265" y="5814210"/>
            <a:ext cx="3827729" cy="755041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14"/>
          <p:cNvSpPr/>
          <p:nvPr/>
        </p:nvSpPr>
        <p:spPr>
          <a:xfrm>
            <a:off x="6754263" y="1736805"/>
            <a:ext cx="4583078" cy="2382303"/>
          </a:xfrm>
          <a:prstGeom prst="roundRect">
            <a:avLst>
              <a:gd name="adj" fmla="val 21047"/>
            </a:avLst>
          </a:prstGeom>
          <a:solidFill>
            <a:srgbClr val="A63AFB"/>
          </a:solidFill>
          <a:ln>
            <a:noFill/>
          </a:ln>
          <a:effectLst>
            <a:outerShdw blurRad="762000" dist="254000" dir="5400000" algn="t" rotWithShape="0">
              <a:srgbClr val="A63AFB">
                <a:alpha val="76862"/>
              </a:srgbClr>
            </a:outerShdw>
          </a:effectLst>
        </p:spPr>
        <p:txBody>
          <a:bodyPr spcFirstLastPara="1" wrap="square" lIns="216000" tIns="216000" rIns="216000" bIns="216000" anchor="ctr" anchorCtr="0">
            <a:spAutoFit/>
          </a:bodyPr>
          <a:lstStyle/>
          <a:p>
            <a:pPr marL="0" marR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>
                <a:solidFill>
                  <a:schemeClr val="lt1"/>
                </a:solidFill>
                <a:latin typeface="Jost SemiBold"/>
                <a:ea typeface="Jost SemiBold"/>
                <a:cs typeface="Jost SemiBold"/>
                <a:sym typeface="Jost SemiBold"/>
              </a:rPr>
              <a:t>10 000 000</a:t>
            </a:r>
            <a:r>
              <a:rPr lang="en-US" sz="3600" dirty="0">
                <a:ea typeface="Jost SemiBold"/>
              </a:rPr>
              <a:t> </a:t>
            </a:r>
            <a:r>
              <a:rPr lang="ru-RU" sz="3600" dirty="0">
                <a:solidFill>
                  <a:schemeClr val="lt1"/>
                </a:solidFill>
                <a:latin typeface="Jost SemiBold"/>
                <a:ea typeface="Jost SemiBold"/>
                <a:cs typeface="Jost SemiBold"/>
                <a:sym typeface="Jost SemiBold"/>
              </a:rPr>
              <a:t>руб.</a:t>
            </a:r>
          </a:p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ru-RU" sz="3600" dirty="0">
                <a:solidFill>
                  <a:srgbClr val="FFFFFF"/>
                </a:solidFill>
                <a:latin typeface="Jost SemiBold"/>
                <a:ea typeface="Jost SemiBold"/>
                <a:cs typeface="Jost SemiBold"/>
                <a:sym typeface="Jost SemiBold"/>
              </a:rPr>
              <a:t>10 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t SemiBold"/>
                <a:ea typeface="Jost SemiBold"/>
                <a:cs typeface="Jost SemiBold"/>
                <a:sym typeface="Jost SemiBold"/>
              </a:rPr>
              <a:t>% </a:t>
            </a:r>
            <a:r>
              <a:rPr kumimoji="0" lang="ru-RU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t SemiBold"/>
                <a:ea typeface="Jost SemiBold"/>
                <a:cs typeface="Jost SemiBold"/>
                <a:sym typeface="Jost SemiBold"/>
              </a:rPr>
              <a:t>доли</a:t>
            </a: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Jost SemiBold"/>
              <a:ea typeface="Jost SemiBold"/>
              <a:cs typeface="Jost SemiBold"/>
              <a:sym typeface="Jost SemiBold"/>
            </a:endParaRPr>
          </a:p>
        </p:txBody>
      </p:sp>
      <p:sp>
        <p:nvSpPr>
          <p:cNvPr id="308" name="Google Shape;308;p14"/>
          <p:cNvSpPr/>
          <p:nvPr/>
        </p:nvSpPr>
        <p:spPr>
          <a:xfrm>
            <a:off x="6831371" y="4579422"/>
            <a:ext cx="3615812" cy="1531529"/>
          </a:xfrm>
          <a:prstGeom prst="roundRect">
            <a:avLst>
              <a:gd name="adj" fmla="val 18182"/>
            </a:avLst>
          </a:prstGeom>
          <a:solidFill>
            <a:schemeClr val="lt1"/>
          </a:solidFill>
          <a:ln>
            <a:noFill/>
          </a:ln>
          <a:effectLst>
            <a:outerShdw blurRad="279400" dist="114300" dir="5400000" algn="t" rotWithShape="0">
              <a:srgbClr val="A63AFB">
                <a:alpha val="9803"/>
              </a:srgbClr>
            </a:outerShdw>
          </a:effectLst>
        </p:spPr>
        <p:txBody>
          <a:bodyPr spcFirstLastPara="1" wrap="square" lIns="144000" tIns="72000" rIns="144000" bIns="144000" anchor="ctr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rgbClr val="553565"/>
                </a:solidFill>
                <a:latin typeface="Jost" pitchFamily="2" charset="-52"/>
                <a:ea typeface="Jost" pitchFamily="2" charset="-52"/>
                <a:cs typeface="Jost Light"/>
                <a:sym typeface="Jost Light"/>
              </a:rPr>
              <a:t>Цель раунда:</a:t>
            </a:r>
            <a:endParaRPr sz="1800" dirty="0">
              <a:solidFill>
                <a:srgbClr val="553565"/>
              </a:solidFill>
              <a:latin typeface="Jost" pitchFamily="2" charset="-52"/>
              <a:ea typeface="Jost" pitchFamily="2" charset="-52"/>
              <a:cs typeface="Jost Light"/>
              <a:sym typeface="Jost Light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~ 400 клиентов → 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ARR более 1</a:t>
            </a:r>
            <a:r>
              <a:rPr lang="en-US" sz="1600" b="1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7</a:t>
            </a:r>
            <a:r>
              <a:rPr lang="ru-RU" sz="1600" b="1" dirty="0">
                <a:solidFill>
                  <a:srgbClr val="553565"/>
                </a:solidFill>
                <a:latin typeface="Jost"/>
                <a:ea typeface="Jost"/>
                <a:cs typeface="Jost"/>
                <a:sym typeface="Jost"/>
              </a:rPr>
              <a:t> 000 000 руб.</a:t>
            </a:r>
            <a:endParaRPr sz="1600" b="1" dirty="0">
              <a:solidFill>
                <a:srgbClr val="553565"/>
              </a:solidFill>
              <a:latin typeface="Jost"/>
              <a:ea typeface="Jost"/>
              <a:cs typeface="Jost"/>
              <a:sym typeface="Jost"/>
            </a:endParaRPr>
          </a:p>
        </p:txBody>
      </p:sp>
      <p:sp>
        <p:nvSpPr>
          <p:cNvPr id="2" name="Google Shape;304;p14">
            <a:extLst>
              <a:ext uri="{FF2B5EF4-FFF2-40B4-BE49-F238E27FC236}">
                <a16:creationId xmlns:a16="http://schemas.microsoft.com/office/drawing/2014/main" id="{A8F4FC46-2739-4A9C-6E0F-7DC3E92284B2}"/>
              </a:ext>
            </a:extLst>
          </p:cNvPr>
          <p:cNvSpPr/>
          <p:nvPr/>
        </p:nvSpPr>
        <p:spPr>
          <a:xfrm>
            <a:off x="824932" y="5457659"/>
            <a:ext cx="2350887" cy="683131"/>
          </a:xfrm>
          <a:prstGeom prst="roundRect">
            <a:avLst>
              <a:gd name="adj" fmla="val 30187"/>
            </a:avLst>
          </a:prstGeom>
          <a:solidFill>
            <a:schemeClr val="lt1"/>
          </a:solidFill>
          <a:ln>
            <a:noFill/>
          </a:ln>
          <a:effectLst>
            <a:outerShdw blurRad="279400" dist="114300" dir="5400000" algn="t" rotWithShape="0">
              <a:srgbClr val="A63AFB">
                <a:alpha val="9803"/>
              </a:srgbClr>
            </a:outerShdw>
          </a:effectLst>
        </p:spPr>
        <p:txBody>
          <a:bodyPr spcFirstLastPara="1" wrap="square" lIns="144000" tIns="144000" rIns="144000" bIns="1440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rgbClr val="553565"/>
                </a:solidFill>
                <a:latin typeface="Jost" pitchFamily="2" charset="-52"/>
                <a:ea typeface="Jost" pitchFamily="2" charset="-52"/>
                <a:cs typeface="Jost Light"/>
                <a:sym typeface="Jost Light"/>
              </a:rPr>
              <a:t>Персонал — </a:t>
            </a:r>
            <a:r>
              <a:rPr lang="en-US" sz="1800" dirty="0">
                <a:solidFill>
                  <a:srgbClr val="553565"/>
                </a:solidFill>
                <a:latin typeface="Jost SemiBold"/>
                <a:ea typeface="Jost SemiBold"/>
                <a:cs typeface="Jost Light"/>
                <a:sym typeface="Jost SemiBold"/>
              </a:rPr>
              <a:t>8</a:t>
            </a:r>
            <a:r>
              <a:rPr lang="ru-RU" sz="1800" dirty="0">
                <a:solidFill>
                  <a:srgbClr val="553565"/>
                </a:solidFill>
                <a:latin typeface="Jost SemiBold"/>
                <a:ea typeface="Jost SemiBold"/>
                <a:cs typeface="Jost SemiBold"/>
                <a:sym typeface="Jost SemiBold"/>
              </a:rPr>
              <a:t>%</a:t>
            </a:r>
            <a:endParaRPr sz="1800" dirty="0">
              <a:solidFill>
                <a:srgbClr val="553565"/>
              </a:solidFill>
              <a:latin typeface="Jost SemiBold"/>
              <a:ea typeface="Jost SemiBold"/>
              <a:cs typeface="Jost SemiBold"/>
              <a:sym typeface="Jost SemiBold"/>
            </a:endParaRPr>
          </a:p>
        </p:txBody>
      </p:sp>
      <p:sp>
        <p:nvSpPr>
          <p:cNvPr id="4" name="Google Shape;198;p8">
            <a:extLst>
              <a:ext uri="{FF2B5EF4-FFF2-40B4-BE49-F238E27FC236}">
                <a16:creationId xmlns:a16="http://schemas.microsoft.com/office/drawing/2014/main" id="{9E51C3AE-E26A-C4B6-A56B-B86DDCB685FE}"/>
              </a:ext>
            </a:extLst>
          </p:cNvPr>
          <p:cNvSpPr/>
          <p:nvPr/>
        </p:nvSpPr>
        <p:spPr>
          <a:xfrm>
            <a:off x="678427" y="1330133"/>
            <a:ext cx="3409334" cy="1475478"/>
          </a:xfrm>
          <a:prstGeom prst="roundRect">
            <a:avLst>
              <a:gd name="adj" fmla="val 37387"/>
            </a:avLst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spcFirstLastPara="1" wrap="square" lIns="108000" tIns="72000" rIns="108000" bIns="72000" anchor="ctr" anchorCtr="0">
            <a:spAutoFit/>
          </a:bodyPr>
          <a:lstStyle/>
          <a:p>
            <a:pPr>
              <a:lnSpc>
                <a:spcPct val="150000"/>
              </a:lnSpc>
              <a:buClr>
                <a:srgbClr val="553565"/>
              </a:buClr>
              <a:buSzPts val="3000"/>
              <a:buFont typeface="Jost"/>
              <a:buNone/>
            </a:pPr>
            <a:r>
              <a:rPr lang="en-US" sz="2000" b="1" dirty="0">
                <a:solidFill>
                  <a:srgbClr val="553565"/>
                </a:solidFill>
                <a:latin typeface="Jost"/>
                <a:ea typeface="Jost"/>
                <a:sym typeface="Jost"/>
              </a:rPr>
              <a:t>POST MONEY</a:t>
            </a:r>
          </a:p>
          <a:p>
            <a:pPr>
              <a:lnSpc>
                <a:spcPct val="150000"/>
              </a:lnSpc>
              <a:buClr>
                <a:srgbClr val="553565"/>
              </a:buClr>
              <a:buSzPts val="3000"/>
              <a:buFont typeface="Jost"/>
              <a:buNone/>
            </a:pPr>
            <a:r>
              <a:rPr lang="en-US" sz="2400" b="1" dirty="0">
                <a:solidFill>
                  <a:srgbClr val="553565"/>
                </a:solidFill>
                <a:latin typeface="Jost"/>
                <a:ea typeface="Jost"/>
                <a:sym typeface="Jost"/>
              </a:rPr>
              <a:t>1</a:t>
            </a:r>
            <a:r>
              <a:rPr lang="ru-RU" sz="2400" b="1" dirty="0">
                <a:solidFill>
                  <a:srgbClr val="553565"/>
                </a:solidFill>
                <a:latin typeface="Jost"/>
                <a:ea typeface="Jost"/>
                <a:sym typeface="Jost"/>
              </a:rPr>
              <a:t>18</a:t>
            </a:r>
            <a:r>
              <a:rPr lang="en-US" sz="2400" b="1" dirty="0">
                <a:solidFill>
                  <a:srgbClr val="553565"/>
                </a:solidFill>
                <a:latin typeface="Jost"/>
                <a:ea typeface="Jost"/>
                <a:sym typeface="Jost"/>
              </a:rPr>
              <a:t> 000 000 </a:t>
            </a:r>
            <a:r>
              <a:rPr lang="ru-RU" sz="2400" b="1" dirty="0">
                <a:solidFill>
                  <a:srgbClr val="553565"/>
                </a:solidFill>
                <a:latin typeface="Jost"/>
                <a:ea typeface="Jost"/>
                <a:sym typeface="Jost"/>
              </a:rPr>
              <a:t>руб.</a:t>
            </a:r>
            <a:endParaRPr lang="ru-RU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3" name="Google Shape;313;p15" descr="Изображение выглядит как Человеческое лицо, снимок экрана, искусство&#10;&#10;Контент, сгенерированный ИИ, может содержать ошибки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314;p15">
            <a:extLst>
              <a:ext uri="{FF2B5EF4-FFF2-40B4-BE49-F238E27FC236}">
                <a16:creationId xmlns:a16="http://schemas.microsoft.com/office/drawing/2014/main" id="{972BF397-D431-6156-4B45-6F249F63D03C}"/>
              </a:ext>
            </a:extLst>
          </p:cNvPr>
          <p:cNvSpPr txBox="1"/>
          <p:nvPr/>
        </p:nvSpPr>
        <p:spPr>
          <a:xfrm>
            <a:off x="647700" y="1606593"/>
            <a:ext cx="2193823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lt1"/>
                </a:solidFill>
                <a:latin typeface="Jost SemiBold"/>
                <a:ea typeface="Jost SemiBold"/>
                <a:cs typeface="Jost SemiBold"/>
                <a:sym typeface="Jost SemiBold"/>
              </a:rPr>
              <a:t>Данил Щербаков</a:t>
            </a:r>
            <a:endParaRPr sz="1800" dirty="0">
              <a:solidFill>
                <a:schemeClr val="lt1"/>
              </a:solidFill>
              <a:latin typeface="Jost SemiBold"/>
              <a:ea typeface="Jost SemiBold"/>
              <a:cs typeface="Jost SemiBold"/>
              <a:sym typeface="Jost SemiBold"/>
            </a:endParaRPr>
          </a:p>
        </p:txBody>
      </p:sp>
      <p:sp>
        <p:nvSpPr>
          <p:cNvPr id="3" name="Google Shape;315;p15">
            <a:extLst>
              <a:ext uri="{FF2B5EF4-FFF2-40B4-BE49-F238E27FC236}">
                <a16:creationId xmlns:a16="http://schemas.microsoft.com/office/drawing/2014/main" id="{903B3641-DF92-F4FE-EBE6-8C1329FBF707}"/>
              </a:ext>
            </a:extLst>
          </p:cNvPr>
          <p:cNvSpPr txBox="1"/>
          <p:nvPr/>
        </p:nvSpPr>
        <p:spPr>
          <a:xfrm>
            <a:off x="647700" y="2037512"/>
            <a:ext cx="2193822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lt1"/>
                </a:solidFill>
                <a:latin typeface="Jost SemiBold"/>
                <a:ea typeface="Jost SemiBold"/>
                <a:cs typeface="Jost SemiBold"/>
                <a:sym typeface="Jost SemiBold"/>
              </a:rPr>
              <a:t>C</a:t>
            </a:r>
            <a:r>
              <a:rPr lang="en-US" sz="1800" dirty="0">
                <a:solidFill>
                  <a:schemeClr val="lt1"/>
                </a:solidFill>
                <a:latin typeface="Jost SemiBold"/>
                <a:ea typeface="Jost SemiBold"/>
                <a:cs typeface="Jost SemiBold"/>
                <a:sym typeface="Jost SemiBold"/>
              </a:rPr>
              <a:t>EO</a:t>
            </a:r>
            <a:r>
              <a:rPr lang="ru-RU" sz="1800" dirty="0">
                <a:solidFill>
                  <a:schemeClr val="lt1"/>
                </a:solidFill>
                <a:latin typeface="Jost SemiBold"/>
                <a:ea typeface="Jost SemiBold"/>
                <a:cs typeface="Jost SemiBold"/>
                <a:sym typeface="Jost SemiBold"/>
              </a:rPr>
              <a:t> (</a:t>
            </a:r>
            <a:r>
              <a:rPr lang="ru-RU" sz="1800" dirty="0" err="1">
                <a:solidFill>
                  <a:schemeClr val="lt1"/>
                </a:solidFill>
                <a:latin typeface="Jost SemiBold"/>
                <a:ea typeface="Jost SemiBold"/>
                <a:cs typeface="Jost SemiBold"/>
                <a:sym typeface="Jost SemiBold"/>
              </a:rPr>
              <a:t>co-founder</a:t>
            </a:r>
            <a:r>
              <a:rPr lang="ru-RU" sz="1800" dirty="0">
                <a:solidFill>
                  <a:schemeClr val="lt1"/>
                </a:solidFill>
                <a:latin typeface="Jost SemiBold"/>
                <a:ea typeface="Jost SemiBold"/>
                <a:cs typeface="Jost SemiBold"/>
                <a:sym typeface="Jost SemiBold"/>
              </a:rPr>
              <a:t>)</a:t>
            </a:r>
            <a:endParaRPr sz="1800" dirty="0">
              <a:solidFill>
                <a:schemeClr val="lt1"/>
              </a:solidFill>
              <a:latin typeface="Jost SemiBold"/>
              <a:ea typeface="Jost SemiBold"/>
              <a:cs typeface="Jost SemiBold"/>
              <a:sym typeface="Jost SemiBold"/>
            </a:endParaRPr>
          </a:p>
        </p:txBody>
      </p:sp>
      <p:sp>
        <p:nvSpPr>
          <p:cNvPr id="4" name="Google Shape;316;p15">
            <a:extLst>
              <a:ext uri="{FF2B5EF4-FFF2-40B4-BE49-F238E27FC236}">
                <a16:creationId xmlns:a16="http://schemas.microsoft.com/office/drawing/2014/main" id="{3BE69054-46F8-64E8-FEF1-0207430189C9}"/>
              </a:ext>
            </a:extLst>
          </p:cNvPr>
          <p:cNvSpPr txBox="1"/>
          <p:nvPr/>
        </p:nvSpPr>
        <p:spPr>
          <a:xfrm>
            <a:off x="647699" y="2887960"/>
            <a:ext cx="2636274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lt1"/>
                </a:solidFill>
                <a:latin typeface="Jost SemiBold"/>
                <a:ea typeface="Jost SemiBold"/>
                <a:cs typeface="Jost SemiBold"/>
                <a:sym typeface="Jost SemiBold"/>
              </a:rPr>
              <a:t>E-mail: </a:t>
            </a:r>
            <a:r>
              <a:rPr lang="en-US" sz="1800" u="sng" dirty="0" err="1">
                <a:solidFill>
                  <a:schemeClr val="lt1"/>
                </a:solidFill>
                <a:latin typeface="Jost SemiBold"/>
                <a:ea typeface="Jost SemiBold"/>
                <a:cs typeface="Jost SemiBold"/>
                <a:sym typeface="Jost SemiBold"/>
              </a:rPr>
              <a:t>ceo</a:t>
            </a:r>
            <a:r>
              <a:rPr lang="ru-RU" sz="1800" u="sng" dirty="0">
                <a:solidFill>
                  <a:schemeClr val="lt1"/>
                </a:solidFill>
                <a:latin typeface="Jost SemiBold"/>
                <a:ea typeface="Jost SemiBold"/>
                <a:cs typeface="Jost SemiBold"/>
                <a:sym typeface="Jost SemiBold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@bejure.ru</a:t>
            </a:r>
            <a:endParaRPr sz="1800" dirty="0">
              <a:solidFill>
                <a:schemeClr val="lt1"/>
              </a:solidFill>
              <a:latin typeface="Jost SemiBold"/>
              <a:ea typeface="Jost SemiBold"/>
              <a:cs typeface="Jost SemiBold"/>
              <a:sym typeface="Jost SemiBold"/>
            </a:endParaRPr>
          </a:p>
        </p:txBody>
      </p:sp>
      <p:sp>
        <p:nvSpPr>
          <p:cNvPr id="6" name="Google Shape;317;p15">
            <a:extLst>
              <a:ext uri="{FF2B5EF4-FFF2-40B4-BE49-F238E27FC236}">
                <a16:creationId xmlns:a16="http://schemas.microsoft.com/office/drawing/2014/main" id="{4C006EB3-702B-F9ED-F579-A884A146CEEE}"/>
              </a:ext>
            </a:extLst>
          </p:cNvPr>
          <p:cNvSpPr txBox="1"/>
          <p:nvPr/>
        </p:nvSpPr>
        <p:spPr>
          <a:xfrm>
            <a:off x="647699" y="3313928"/>
            <a:ext cx="380905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lt1"/>
                </a:solidFill>
                <a:latin typeface="Jost SemiBold"/>
                <a:ea typeface="Jost SemiBold"/>
                <a:cs typeface="Jost SemiBold"/>
                <a:sym typeface="Jost SemiBold"/>
              </a:rPr>
              <a:t>Телефон: +7 (9</a:t>
            </a:r>
            <a:r>
              <a:rPr lang="en-US" sz="1800" dirty="0">
                <a:solidFill>
                  <a:schemeClr val="lt1"/>
                </a:solidFill>
                <a:latin typeface="Jost SemiBold"/>
                <a:ea typeface="Jost SemiBold"/>
                <a:cs typeface="Jost SemiBold"/>
                <a:sym typeface="Jost SemiBold"/>
              </a:rPr>
              <a:t>26) 139-70-06</a:t>
            </a:r>
            <a:endParaRPr sz="1800" dirty="0">
              <a:solidFill>
                <a:schemeClr val="lt1"/>
              </a:solidFill>
              <a:latin typeface="Jost SemiBold"/>
              <a:ea typeface="Jost SemiBold"/>
              <a:cs typeface="Jost SemiBold"/>
              <a:sym typeface="Jost SemiBold"/>
            </a:endParaRPr>
          </a:p>
        </p:txBody>
      </p:sp>
      <p:sp>
        <p:nvSpPr>
          <p:cNvPr id="7" name="Google Shape;318;p15">
            <a:extLst>
              <a:ext uri="{FF2B5EF4-FFF2-40B4-BE49-F238E27FC236}">
                <a16:creationId xmlns:a16="http://schemas.microsoft.com/office/drawing/2014/main" id="{EB5D1D9A-F2C5-8DC8-C758-5A21FEC39B9B}"/>
              </a:ext>
            </a:extLst>
          </p:cNvPr>
          <p:cNvSpPr txBox="1"/>
          <p:nvPr/>
        </p:nvSpPr>
        <p:spPr>
          <a:xfrm>
            <a:off x="647699" y="2463480"/>
            <a:ext cx="3648997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 err="1">
                <a:solidFill>
                  <a:schemeClr val="lt1"/>
                </a:solidFill>
                <a:latin typeface="Jost SemiBold"/>
                <a:ea typeface="Jost SemiBold"/>
                <a:cs typeface="Jost SemiBold"/>
                <a:sym typeface="Jost SemiBold"/>
              </a:rPr>
              <a:t>Telegram</a:t>
            </a:r>
            <a:r>
              <a:rPr lang="ru-RU" sz="1800" dirty="0">
                <a:solidFill>
                  <a:schemeClr val="lt1"/>
                </a:solidFill>
                <a:latin typeface="Jost SemiBold"/>
                <a:ea typeface="Jost SemiBold"/>
                <a:cs typeface="Jost SemiBold"/>
                <a:sym typeface="Jost SemiBold"/>
              </a:rPr>
              <a:t>: </a:t>
            </a:r>
            <a:r>
              <a:rPr lang="en-US" sz="1800" dirty="0">
                <a:solidFill>
                  <a:schemeClr val="lt1"/>
                </a:solidFill>
                <a:latin typeface="Jost SemiBold"/>
                <a:ea typeface="Jost SemiBold"/>
                <a:cs typeface="Jost SemiBold"/>
                <a:sym typeface="Jost SemiBold"/>
              </a:rPr>
              <a:t>@Danil_Shcherbakov</a:t>
            </a:r>
            <a:endParaRPr sz="1800" dirty="0">
              <a:solidFill>
                <a:schemeClr val="lt1"/>
              </a:solidFill>
              <a:latin typeface="Jost SemiBold"/>
              <a:ea typeface="Jost SemiBold"/>
              <a:cs typeface="Jost SemiBold"/>
              <a:sym typeface="Jost SemiBold"/>
            </a:endParaRPr>
          </a:p>
        </p:txBody>
      </p:sp>
      <p:sp>
        <p:nvSpPr>
          <p:cNvPr id="8" name="Google Shape;319;p15">
            <a:extLst>
              <a:ext uri="{FF2B5EF4-FFF2-40B4-BE49-F238E27FC236}">
                <a16:creationId xmlns:a16="http://schemas.microsoft.com/office/drawing/2014/main" id="{716139DC-DAE6-7D8A-641B-5FD4B7D69834}"/>
              </a:ext>
            </a:extLst>
          </p:cNvPr>
          <p:cNvSpPr txBox="1"/>
          <p:nvPr/>
        </p:nvSpPr>
        <p:spPr>
          <a:xfrm>
            <a:off x="647699" y="3739896"/>
            <a:ext cx="234990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lt1"/>
                </a:solidFill>
                <a:latin typeface="Jost SemiBold"/>
                <a:ea typeface="Jost SemiBold"/>
                <a:cs typeface="Jost SemiBold"/>
                <a:sym typeface="Jost SemiBold"/>
              </a:rPr>
              <a:t>Наш сайт: </a:t>
            </a:r>
            <a:r>
              <a:rPr lang="ru-RU" sz="1800" u="sng" dirty="0">
                <a:solidFill>
                  <a:schemeClr val="lt1"/>
                </a:solidFill>
                <a:latin typeface="Jost SemiBold"/>
                <a:ea typeface="Jost SemiBold"/>
                <a:cs typeface="Jost SemiBold"/>
                <a:sym typeface="Jost SemiBold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bejure.ru</a:t>
            </a:r>
            <a:endParaRPr sz="1800" dirty="0">
              <a:solidFill>
                <a:schemeClr val="lt1"/>
              </a:solidFill>
              <a:latin typeface="Jost SemiBold"/>
              <a:ea typeface="Jost SemiBold"/>
              <a:cs typeface="Jost SemiBold"/>
              <a:sym typeface="Jost SemiBold"/>
            </a:endParaRPr>
          </a:p>
        </p:txBody>
      </p:sp>
      <p:pic>
        <p:nvPicPr>
          <p:cNvPr id="9" name="Google Shape;320;p15">
            <a:extLst>
              <a:ext uri="{FF2B5EF4-FFF2-40B4-BE49-F238E27FC236}">
                <a16:creationId xmlns:a16="http://schemas.microsoft.com/office/drawing/2014/main" id="{78B61DEA-E088-E78C-753D-BC47E4D3AD2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54380" y="4531941"/>
            <a:ext cx="1584088" cy="15840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733</TotalTime>
  <Words>746</Words>
  <Application>Microsoft Office PowerPoint</Application>
  <PresentationFormat>Широкоэкранный</PresentationFormat>
  <Paragraphs>214</Paragraphs>
  <Slides>14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2" baseType="lpstr">
      <vt:lpstr>Jost Light</vt:lpstr>
      <vt:lpstr>Arial</vt:lpstr>
      <vt:lpstr>Jost Black</vt:lpstr>
      <vt:lpstr>Jost</vt:lpstr>
      <vt:lpstr>Jost Medium</vt:lpstr>
      <vt:lpstr>Jost SemiBold</vt:lpstr>
      <vt:lpstr>Play</vt:lpstr>
      <vt:lpstr>Тема Office</vt:lpstr>
      <vt:lpstr>АВТОМАТИЗАЦИЯ ЮРИДИЧЕСКИХ ПРОЦЕССОВ  И ДОКУМЕНТОВ ДЛЯ МАЛОГО БИЗНЕСА</vt:lpstr>
      <vt:lpstr>ПРОБЛЕМА</vt:lpstr>
      <vt:lpstr>РЕШЕНИЕ</vt:lpstr>
      <vt:lpstr>ПРОДУКТ</vt:lpstr>
      <vt:lpstr>КОНКУРЕНТЫ</vt:lpstr>
      <vt:lpstr>ПОЧЕМУ СЕЙЧАС?</vt:lpstr>
      <vt:lpstr>РАЗМЕР РЫНКА (РОССИЯ)</vt:lpstr>
      <vt:lpstr>БИЗНЕС-МОДЕЛЬ</vt:lpstr>
      <vt:lpstr>ВЫХОД НА РЫНОК</vt:lpstr>
      <vt:lpstr>ПОКАЗАТЕЛЬ СПРОСА</vt:lpstr>
      <vt:lpstr>КОМАНДА</vt:lpstr>
      <vt:lpstr>Презентация PowerPoint</vt:lpstr>
      <vt:lpstr>ИНВЕСТИЦИИ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Piotr Yovorgy</dc:creator>
  <cp:lastModifiedBy>Данил Данил</cp:lastModifiedBy>
  <cp:revision>44</cp:revision>
  <dcterms:created xsi:type="dcterms:W3CDTF">2026-01-21T11:17:26Z</dcterms:created>
  <dcterms:modified xsi:type="dcterms:W3CDTF">2026-05-15T12:27:26Z</dcterms:modified>
</cp:coreProperties>
</file>